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14"/>
  </p:notesMasterIdLst>
  <p:sldIdLst>
    <p:sldId id="256" r:id="rId2"/>
    <p:sldId id="257" r:id="rId3"/>
    <p:sldId id="258" r:id="rId4"/>
    <p:sldId id="260" r:id="rId5"/>
    <p:sldId id="259" r:id="rId6"/>
    <p:sldId id="261" r:id="rId7"/>
    <p:sldId id="262" r:id="rId8"/>
    <p:sldId id="263" r:id="rId9"/>
    <p:sldId id="264" r:id="rId10"/>
    <p:sldId id="266" r:id="rId11"/>
    <p:sldId id="267" r:id="rId12"/>
    <p:sldId id="265" r:id="rId13"/>
  </p:sldIdLst>
  <p:sldSz cx="18288000" cy="10287000"/>
  <p:notesSz cx="6858000" cy="9144000"/>
  <p:embeddedFontLst>
    <p:embeddedFont>
      <p:font typeface="Barlow Bold" panose="00000800000000000000" charset="0"/>
      <p:regular r:id="rId15"/>
    </p:embeddedFont>
    <p:embeddedFont>
      <p:font typeface="Barlow Medium" panose="00000600000000000000" pitchFamily="2" charset="0"/>
      <p:regular r:id="rId16"/>
      <p:italic r:id="rId17"/>
    </p:embeddedFont>
    <p:embeddedFont>
      <p:font typeface="Barlow Semi-Bold" panose="020B0604020202020204" charset="0"/>
      <p:regular r:id="rId18"/>
    </p:embeddedFont>
    <p:embeddedFont>
      <p:font typeface="Brice RegularSemiExpanded" panose="020B0604020202020204" charset="0"/>
      <p:regular r:id="rId19"/>
    </p:embeddedFont>
    <p:embeddedFont>
      <p:font typeface="Brice SemiExpanded Bold" panose="020B0604020202020204" charset="0"/>
      <p:regular r:id="rId20"/>
    </p:embeddedFont>
    <p:embeddedFont>
      <p:font typeface="Century Gothic" panose="020B0502020202020204" pitchFamily="34" charset="0"/>
      <p:regular r:id="rId21"/>
      <p:bold r:id="rId22"/>
      <p:italic r:id="rId23"/>
      <p:boldItalic r:id="rId24"/>
    </p:embeddedFont>
    <p:embeddedFont>
      <p:font typeface="Clear Sans Regular" panose="020B0604020202020204" charset="0"/>
      <p:regular r:id="rId25"/>
    </p:embeddedFont>
    <p:embeddedFont>
      <p:font typeface="Inter" panose="020B0604020202020204" charset="0"/>
      <p:regular r:id="rId26"/>
    </p:embeddedFont>
    <p:embeddedFont>
      <p:font typeface="Inter Bold" panose="020B0604020202020204" charset="0"/>
      <p:regular r:id="rId27"/>
    </p:embeddedFont>
    <p:embeddedFont>
      <p:font typeface="League Spartan" panose="020B0604020202020204" charset="0"/>
      <p:regular r:id="rId28"/>
    </p:embeddedFont>
    <p:embeddedFont>
      <p:font typeface="Open Sans 1 Bold" panose="020B0604020202020204" charset="0"/>
      <p:regular r:id="rId29"/>
    </p:embeddedFont>
    <p:embeddedFont>
      <p:font typeface="Open Sans 2" panose="020B0604020202020204" charset="0"/>
      <p:regular r:id="rId30"/>
    </p:embeddedFont>
    <p:embeddedFont>
      <p:font typeface="Open Sans 2 Bold" panose="020B0604020202020204" charset="0"/>
      <p:regular r:id="rId31"/>
    </p:embeddedFont>
    <p:embeddedFont>
      <p:font typeface="Open Sans Extra Bold" panose="020B0604020202020204" charset="0"/>
      <p:regular r:id="rId32"/>
    </p:embeddedFont>
    <p:embeddedFont>
      <p:font typeface="Poppins" panose="00000500000000000000" pitchFamily="2" charset="0"/>
      <p:regular r:id="rId33"/>
      <p:bold r:id="rId34"/>
      <p:italic r:id="rId35"/>
      <p:boldItalic r:id="rId36"/>
    </p:embeddedFont>
    <p:embeddedFont>
      <p:font typeface="Poppins Bold" panose="00000800000000000000" charset="0"/>
      <p:regular r:id="rId37"/>
    </p:embeddedFont>
    <p:embeddedFont>
      <p:font typeface="Wingdings 3" panose="05040102010807070707" pitchFamily="18"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AB30DD-1540-431F-8F7E-CC5AFEA4A5D2}" v="16" dt="2024-11-26T16:08:06.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2" d="100"/>
          <a:sy n="62" d="100"/>
        </p:scale>
        <p:origin x="274" y="-3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presProps" Target="presProps.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9E978-7C45-4162-95C9-33280A89EFB3}"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B60DC3-1E55-4F27-AD26-CC100D8776C8}" type="slidenum">
              <a:rPr lang="en-US" smtClean="0"/>
              <a:t>‹#›</a:t>
            </a:fld>
            <a:endParaRPr lang="en-US"/>
          </a:p>
        </p:txBody>
      </p:sp>
    </p:spTree>
    <p:extLst>
      <p:ext uri="{BB962C8B-B14F-4D97-AF65-F5344CB8AC3E}">
        <p14:creationId xmlns:p14="http://schemas.microsoft.com/office/powerpoint/2010/main" val="1548219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B60DC3-1E55-4F27-AD26-CC100D8776C8}" type="slidenum">
              <a:rPr lang="en-US" smtClean="0"/>
              <a:t>1</a:t>
            </a:fld>
            <a:endParaRPr lang="en-US"/>
          </a:p>
        </p:txBody>
      </p:sp>
    </p:spTree>
    <p:extLst>
      <p:ext uri="{BB962C8B-B14F-4D97-AF65-F5344CB8AC3E}">
        <p14:creationId xmlns:p14="http://schemas.microsoft.com/office/powerpoint/2010/main" val="3179364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B60DC3-1E55-4F27-AD26-CC100D8776C8}" type="slidenum">
              <a:rPr lang="en-US" smtClean="0"/>
              <a:t>2</a:t>
            </a:fld>
            <a:endParaRPr lang="en-US"/>
          </a:p>
        </p:txBody>
      </p:sp>
    </p:spTree>
    <p:extLst>
      <p:ext uri="{BB962C8B-B14F-4D97-AF65-F5344CB8AC3E}">
        <p14:creationId xmlns:p14="http://schemas.microsoft.com/office/powerpoint/2010/main" val="3529654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SLIDE 1 – Meet the Team</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Toni Small, Bryan Thomas, and Stacey Sing-Tucker are dedicated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Risk Management Officers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Where we have the privilege of leading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GlobalTech’s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cybersecurity efforts.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Together, we crafted a comprehensive Governance, Risk, and Compliance (GRC) plan.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safeguard sensitive healthcare data.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Their expertise will guide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Globaltech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ensure secure, innovative imaging software.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can enhance operational efficiency and patient care for many health organizations.  </a:t>
            </a:r>
          </a:p>
          <a:p>
            <a:endParaRPr lang="en-US" dirty="0"/>
          </a:p>
        </p:txBody>
      </p:sp>
      <p:sp>
        <p:nvSpPr>
          <p:cNvPr id="4" name="Slide Number Placeholder 3"/>
          <p:cNvSpPr>
            <a:spLocks noGrp="1"/>
          </p:cNvSpPr>
          <p:nvPr>
            <p:ph type="sldNum" sz="quarter" idx="5"/>
          </p:nvPr>
        </p:nvSpPr>
        <p:spPr/>
        <p:txBody>
          <a:bodyPr/>
          <a:lstStyle/>
          <a:p>
            <a:fld id="{96B60DC3-1E55-4F27-AD26-CC100D8776C8}" type="slidenum">
              <a:rPr lang="en-US" smtClean="0"/>
              <a:t>3</a:t>
            </a:fld>
            <a:endParaRPr lang="en-US"/>
          </a:p>
        </p:txBody>
      </p:sp>
    </p:spTree>
    <p:extLst>
      <p:ext uri="{BB962C8B-B14F-4D97-AF65-F5344CB8AC3E}">
        <p14:creationId xmlns:p14="http://schemas.microsoft.com/office/powerpoint/2010/main" val="57150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SLIDE 2 – Goals of the GRC program</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GRC program ensures alignment with business goals, manages risks, meets regulatory requirements, protects assets, improves efficiency, supports scalability, and fosters a culture of compliance to enhance decision-making.”</a:t>
            </a: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dirty="0"/>
              <a:t>Scalability in GRC ensures processes adapt to growth, complexity, and requirements without losing effectiveness.</a:t>
            </a:r>
          </a:p>
        </p:txBody>
      </p:sp>
      <p:sp>
        <p:nvSpPr>
          <p:cNvPr id="4" name="Slide Number Placeholder 3"/>
          <p:cNvSpPr>
            <a:spLocks noGrp="1"/>
          </p:cNvSpPr>
          <p:nvPr>
            <p:ph type="sldNum" sz="quarter" idx="5"/>
          </p:nvPr>
        </p:nvSpPr>
        <p:spPr/>
        <p:txBody>
          <a:bodyPr/>
          <a:lstStyle/>
          <a:p>
            <a:fld id="{96B60DC3-1E55-4F27-AD26-CC100D8776C8}" type="slidenum">
              <a:rPr lang="en-US" smtClean="0"/>
              <a:t>4</a:t>
            </a:fld>
            <a:endParaRPr lang="en-US"/>
          </a:p>
        </p:txBody>
      </p:sp>
    </p:spTree>
    <p:extLst>
      <p:ext uri="{BB962C8B-B14F-4D97-AF65-F5344CB8AC3E}">
        <p14:creationId xmlns:p14="http://schemas.microsoft.com/office/powerpoint/2010/main" val="2322976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company faces various threats, including cybersecurity risks like data breaches, ransomware, and phishing. Insider threats, such as employee mistakes and lack of awareness, are critical. Regulatory risks involve HIPAA violations and privacy laws. Third-party risks stem from vendor vulnerabilities and software dependencies. Financial threats include cybersecurity costs and legal fines, while operational risks involve downtime and scalability challenges. Lastly, rapid technological changes and interoperability issues add complexity.”</a:t>
            </a:r>
          </a:p>
          <a:p>
            <a:r>
              <a:rPr lang="en-US" dirty="0"/>
              <a:t>Risk Appetite:</a:t>
            </a:r>
            <a:br>
              <a:rPr lang="en-US" dirty="0"/>
            </a:br>
            <a:r>
              <a:rPr lang="en-US" dirty="0"/>
              <a:t>Our organization maintains a low-risk tolerance for patient safety and data privacy, focusing on secure, reliable care and robust data protection. We accept moderate risk when exploring enhancements in medical technologies and treatments, understanding their potential to drive better outcomes and foster growth.</a:t>
            </a:r>
            <a:br>
              <a:rPr lang="en-US" dirty="0"/>
            </a:br>
            <a:br>
              <a:rPr lang="en-US" dirty="0"/>
            </a:br>
            <a:r>
              <a:rPr lang="en-US" dirty="0"/>
              <a:t>Risk appetite Chart:</a:t>
            </a:r>
            <a:br>
              <a:rPr lang="en-US" dirty="0"/>
            </a:br>
            <a:r>
              <a:rPr lang="en-US" dirty="0"/>
              <a:t>https://www.fairinstitute.org/blog/a-fair-view-of-risk-appetite-part-1</a:t>
            </a:r>
          </a:p>
        </p:txBody>
      </p:sp>
      <p:sp>
        <p:nvSpPr>
          <p:cNvPr id="4" name="Slide Number Placeholder 3"/>
          <p:cNvSpPr>
            <a:spLocks noGrp="1"/>
          </p:cNvSpPr>
          <p:nvPr>
            <p:ph type="sldNum" sz="quarter" idx="5"/>
          </p:nvPr>
        </p:nvSpPr>
        <p:spPr/>
        <p:txBody>
          <a:bodyPr/>
          <a:lstStyle/>
          <a:p>
            <a:fld id="{96B60DC3-1E55-4F27-AD26-CC100D8776C8}" type="slidenum">
              <a:rPr lang="en-US" smtClean="0"/>
              <a:t>5</a:t>
            </a:fld>
            <a:endParaRPr lang="en-US"/>
          </a:p>
        </p:txBody>
      </p:sp>
    </p:spTree>
    <p:extLst>
      <p:ext uri="{BB962C8B-B14F-4D97-AF65-F5344CB8AC3E}">
        <p14:creationId xmlns:p14="http://schemas.microsoft.com/office/powerpoint/2010/main" val="284435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Vulnerability #1:</a:t>
            </a:r>
          </a:p>
          <a:p>
            <a:r>
              <a:rPr lang="en-US" b="1" dirty="0"/>
              <a:t>Sensitive client data on USBs is at risk of being accessed by unauthorized users if misplaced, lost, or stolen. To mitigate this, we’re implementing BitLocker encryption, ensuring USBs are only compatible with company devices, and prohibiting personal USBs. This protects against unauthorized access and secures sensitive data, even if the USB is lost. Implementation includes distributing BitLocker-enabled USBs that won’t function on non-company computers.</a:t>
            </a:r>
          </a:p>
          <a:p>
            <a:r>
              <a:rPr lang="en-US" b="1" dirty="0"/>
              <a:t>Vulnerability #2:</a:t>
            </a:r>
          </a:p>
          <a:p>
            <a:r>
              <a:rPr lang="en-US" b="1" dirty="0"/>
              <a:t>Implementing access privileges on an ad hoc basis risks employees gaining unauthorized access to sensitive data or systems. To mitigate this, we’ll manage identities, authenticate users and devices, and implement a least-privilege policy to minimize excessive permissions. This reduces security breaches, financial loss, and reputational damage. Implementation includes setting up Access Control Lists, conducting weekly permission checks, and quarterly policy reviews to stay aligned with industry standards and emerging threats.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B60DC3-1E55-4F27-AD26-CC100D8776C8}" type="slidenum">
              <a:rPr lang="en-US" smtClean="0"/>
              <a:t>7</a:t>
            </a:fld>
            <a:endParaRPr lang="en-US"/>
          </a:p>
        </p:txBody>
      </p:sp>
    </p:spTree>
    <p:extLst>
      <p:ext uri="{BB962C8B-B14F-4D97-AF65-F5344CB8AC3E}">
        <p14:creationId xmlns:p14="http://schemas.microsoft.com/office/powerpoint/2010/main" val="204104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the NIST 2.0 Cybersecurity Framework and a robust GRC program is essential for safeguarding sensitive healthcare data, meeting regulatory compliance, and reducing security risks. This framework ensures a proactive approach to managing cyber threats while aligning with industry best practices. By investing in these tools, we protect patient trust, avoid costly breaches, and position the company as a leader in healthcare security</a:t>
            </a:r>
          </a:p>
        </p:txBody>
      </p:sp>
      <p:sp>
        <p:nvSpPr>
          <p:cNvPr id="4" name="Slide Number Placeholder 3"/>
          <p:cNvSpPr>
            <a:spLocks noGrp="1"/>
          </p:cNvSpPr>
          <p:nvPr>
            <p:ph type="sldNum" sz="quarter" idx="5"/>
          </p:nvPr>
        </p:nvSpPr>
        <p:spPr/>
        <p:txBody>
          <a:bodyPr/>
          <a:lstStyle/>
          <a:p>
            <a:fld id="{96B60DC3-1E55-4F27-AD26-CC100D8776C8}" type="slidenum">
              <a:rPr lang="en-US" smtClean="0"/>
              <a:t>12</a:t>
            </a:fld>
            <a:endParaRPr lang="en-US"/>
          </a:p>
        </p:txBody>
      </p:sp>
    </p:spTree>
    <p:extLst>
      <p:ext uri="{BB962C8B-B14F-4D97-AF65-F5344CB8AC3E}">
        <p14:creationId xmlns:p14="http://schemas.microsoft.com/office/powerpoint/2010/main" val="42148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2831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292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2220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4189553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7002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3686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4585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5087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3712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8051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8783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556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263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434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161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6892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0550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261326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18" Type="http://schemas.openxmlformats.org/officeDocument/2006/relationships/image" Target="../media/image73.png"/><Relationship Id="rId26" Type="http://schemas.openxmlformats.org/officeDocument/2006/relationships/hyperlink" Target="https://www.syteca.com/en/blog/real-life-examples-insider-threat-caused-breaches#:~:text=In%20November%202021%2C%20a%20former,reasons%20to%20harm%20the%20organization." TargetMode="External"/><Relationship Id="rId3" Type="http://schemas.openxmlformats.org/officeDocument/2006/relationships/image" Target="../media/image60.svg"/><Relationship Id="rId21" Type="http://schemas.openxmlformats.org/officeDocument/2006/relationships/image" Target="../media/image76.svg"/><Relationship Id="rId7" Type="http://schemas.openxmlformats.org/officeDocument/2006/relationships/image" Target="../media/image64.svg"/><Relationship Id="rId12" Type="http://schemas.openxmlformats.org/officeDocument/2006/relationships/image" Target="../media/image69.png"/><Relationship Id="rId17" Type="http://schemas.openxmlformats.org/officeDocument/2006/relationships/image" Target="../media/image72.svg"/><Relationship Id="rId25" Type="http://schemas.openxmlformats.org/officeDocument/2006/relationships/hyperlink" Target="https://csrc.nist.gov/projects/risk-management" TargetMode="External"/><Relationship Id="rId2" Type="http://schemas.openxmlformats.org/officeDocument/2006/relationships/image" Target="../media/image59.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svg"/><Relationship Id="rId24" Type="http://schemas.openxmlformats.org/officeDocument/2006/relationships/hyperlink" Target="https://www.nist.gov/cyberframework" TargetMode="External"/><Relationship Id="rId5" Type="http://schemas.openxmlformats.org/officeDocument/2006/relationships/image" Target="../media/image62.svg"/><Relationship Id="rId15" Type="http://schemas.openxmlformats.org/officeDocument/2006/relationships/image" Target="../media/image32.svg"/><Relationship Id="rId23" Type="http://schemas.openxmlformats.org/officeDocument/2006/relationships/image" Target="../media/image78.svg"/><Relationship Id="rId28" Type="http://schemas.openxmlformats.org/officeDocument/2006/relationships/image" Target="../media/image79.jpeg"/><Relationship Id="rId10" Type="http://schemas.openxmlformats.org/officeDocument/2006/relationships/image" Target="../media/image67.png"/><Relationship Id="rId19" Type="http://schemas.openxmlformats.org/officeDocument/2006/relationships/image" Target="../media/image74.svg"/><Relationship Id="rId4" Type="http://schemas.openxmlformats.org/officeDocument/2006/relationships/image" Target="../media/image61.png"/><Relationship Id="rId9" Type="http://schemas.openxmlformats.org/officeDocument/2006/relationships/image" Target="../media/image66.svg"/><Relationship Id="rId14" Type="http://schemas.openxmlformats.org/officeDocument/2006/relationships/image" Target="../media/image31.png"/><Relationship Id="rId22" Type="http://schemas.openxmlformats.org/officeDocument/2006/relationships/image" Target="../media/image77.png"/><Relationship Id="rId27" Type="http://schemas.openxmlformats.org/officeDocument/2006/relationships/hyperlink" Target="https://fortifydata.com/blog/what-is-the-nist-rating-scal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2.svg"/><Relationship Id="rId18" Type="http://schemas.openxmlformats.org/officeDocument/2006/relationships/hyperlink" Target="https://csrc.nist.gov/projects/risk-management" TargetMode="External"/><Relationship Id="rId3" Type="http://schemas.openxmlformats.org/officeDocument/2006/relationships/image" Target="../media/image60.svg"/><Relationship Id="rId21" Type="http://schemas.openxmlformats.org/officeDocument/2006/relationships/image" Target="../media/image81.png"/><Relationship Id="rId7" Type="http://schemas.openxmlformats.org/officeDocument/2006/relationships/image" Target="../media/image64.svg"/><Relationship Id="rId12" Type="http://schemas.openxmlformats.org/officeDocument/2006/relationships/image" Target="../media/image71.png"/><Relationship Id="rId17" Type="http://schemas.openxmlformats.org/officeDocument/2006/relationships/hyperlink" Target="https://www.reuters.com/business/retail-consumer/starbucks-faces-disruptions-following-ransomware-attack-software-supplier-2024-11-25/" TargetMode="External"/><Relationship Id="rId2" Type="http://schemas.openxmlformats.org/officeDocument/2006/relationships/image" Target="../media/image59.png"/><Relationship Id="rId16" Type="http://schemas.openxmlformats.org/officeDocument/2006/relationships/hyperlink" Target="https://www.nist.gov/cyberframework" TargetMode="External"/><Relationship Id="rId20"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32.svg"/><Relationship Id="rId24" Type="http://schemas.openxmlformats.org/officeDocument/2006/relationships/image" Target="../media/image83.png"/><Relationship Id="rId5" Type="http://schemas.openxmlformats.org/officeDocument/2006/relationships/image" Target="../media/image62.svg"/><Relationship Id="rId15" Type="http://schemas.openxmlformats.org/officeDocument/2006/relationships/image" Target="../media/image74.svg"/><Relationship Id="rId23" Type="http://schemas.openxmlformats.org/officeDocument/2006/relationships/hyperlink" Target="https://www.hipaajournal.com/ucla-hospitals-receives-865k-hipaa-fine-failing-protect-celebrity-medical-records/" TargetMode="External"/><Relationship Id="rId10" Type="http://schemas.openxmlformats.org/officeDocument/2006/relationships/image" Target="../media/image31.png"/><Relationship Id="rId19" Type="http://schemas.openxmlformats.org/officeDocument/2006/relationships/hyperlink" Target="https://www.hipaajournal.com/data-breach-danger-usb-drives-store-phi/" TargetMode="External"/><Relationship Id="rId4" Type="http://schemas.openxmlformats.org/officeDocument/2006/relationships/image" Target="../media/image61.png"/><Relationship Id="rId9" Type="http://schemas.openxmlformats.org/officeDocument/2006/relationships/image" Target="../media/image66.svg"/><Relationship Id="rId14" Type="http://schemas.openxmlformats.org/officeDocument/2006/relationships/image" Target="../media/image73.png"/><Relationship Id="rId22" Type="http://schemas.openxmlformats.org/officeDocument/2006/relationships/image" Target="../media/image8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 Id="rId9" Type="http://schemas.openxmlformats.org/officeDocument/2006/relationships/image" Target="../media/image18.jp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nist.gov/cyberframework"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38.svg"/><Relationship Id="rId21" Type="http://schemas.openxmlformats.org/officeDocument/2006/relationships/image" Target="../media/image56.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23" Type="http://schemas.openxmlformats.org/officeDocument/2006/relationships/image" Target="../media/image58.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 Id="rId22"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58810" y="7325538"/>
            <a:ext cx="4277019" cy="47625"/>
            <a:chOff x="0" y="0"/>
            <a:chExt cx="1126458" cy="12543"/>
          </a:xfrm>
        </p:grpSpPr>
        <p:sp>
          <p:nvSpPr>
            <p:cNvPr id="3" name="Freeform 3"/>
            <p:cNvSpPr/>
            <p:nvPr/>
          </p:nvSpPr>
          <p:spPr>
            <a:xfrm>
              <a:off x="0" y="0"/>
              <a:ext cx="1126458" cy="12543"/>
            </a:xfrm>
            <a:custGeom>
              <a:avLst/>
              <a:gdLst/>
              <a:ahLst/>
              <a:cxnLst/>
              <a:rect l="l" t="t" r="r" b="b"/>
              <a:pathLst>
                <a:path w="1126458" h="12543">
                  <a:moveTo>
                    <a:pt x="0" y="0"/>
                  </a:moveTo>
                  <a:lnTo>
                    <a:pt x="1126458" y="0"/>
                  </a:lnTo>
                  <a:lnTo>
                    <a:pt x="1126458" y="12543"/>
                  </a:lnTo>
                  <a:lnTo>
                    <a:pt x="0" y="12543"/>
                  </a:lnTo>
                  <a:close/>
                </a:path>
              </a:pathLst>
            </a:custGeom>
            <a:solidFill>
              <a:srgbClr val="1C53A3"/>
            </a:solidFill>
          </p:spPr>
          <p:txBody>
            <a:bodyPr/>
            <a:lstStyle/>
            <a:p>
              <a:endParaRPr lang="en-US"/>
            </a:p>
          </p:txBody>
        </p:sp>
        <p:sp>
          <p:nvSpPr>
            <p:cNvPr id="4" name="TextBox 4"/>
            <p:cNvSpPr txBox="1"/>
            <p:nvPr/>
          </p:nvSpPr>
          <p:spPr>
            <a:xfrm>
              <a:off x="0" y="-38100"/>
              <a:ext cx="1126458" cy="5064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173200" y="1028700"/>
            <a:ext cx="3086100" cy="825415"/>
            <a:chOff x="0" y="0"/>
            <a:chExt cx="812800" cy="217393"/>
          </a:xfrm>
        </p:grpSpPr>
        <p:sp>
          <p:nvSpPr>
            <p:cNvPr id="6" name="Freeform 6"/>
            <p:cNvSpPr/>
            <p:nvPr/>
          </p:nvSpPr>
          <p:spPr>
            <a:xfrm>
              <a:off x="0" y="0"/>
              <a:ext cx="812800" cy="217393"/>
            </a:xfrm>
            <a:custGeom>
              <a:avLst/>
              <a:gdLst/>
              <a:ahLst/>
              <a:cxnLst/>
              <a:rect l="l" t="t" r="r" b="b"/>
              <a:pathLst>
                <a:path w="812800" h="217393">
                  <a:moveTo>
                    <a:pt x="108697" y="0"/>
                  </a:moveTo>
                  <a:lnTo>
                    <a:pt x="704103" y="0"/>
                  </a:lnTo>
                  <a:cubicBezTo>
                    <a:pt x="732932" y="0"/>
                    <a:pt x="760579" y="11452"/>
                    <a:pt x="780963" y="31837"/>
                  </a:cubicBezTo>
                  <a:cubicBezTo>
                    <a:pt x="801348" y="52221"/>
                    <a:pt x="812800" y="79868"/>
                    <a:pt x="812800" y="108697"/>
                  </a:cubicBezTo>
                  <a:lnTo>
                    <a:pt x="812800" y="108697"/>
                  </a:lnTo>
                  <a:cubicBezTo>
                    <a:pt x="812800" y="137525"/>
                    <a:pt x="801348" y="165172"/>
                    <a:pt x="780963" y="185557"/>
                  </a:cubicBezTo>
                  <a:cubicBezTo>
                    <a:pt x="760579" y="205941"/>
                    <a:pt x="732932" y="217393"/>
                    <a:pt x="704103" y="217393"/>
                  </a:cubicBezTo>
                  <a:lnTo>
                    <a:pt x="108697" y="217393"/>
                  </a:lnTo>
                  <a:cubicBezTo>
                    <a:pt x="79868" y="217393"/>
                    <a:pt x="52221" y="205941"/>
                    <a:pt x="31837" y="185557"/>
                  </a:cubicBezTo>
                  <a:cubicBezTo>
                    <a:pt x="11452" y="165172"/>
                    <a:pt x="0" y="137525"/>
                    <a:pt x="0" y="108697"/>
                  </a:cubicBezTo>
                  <a:lnTo>
                    <a:pt x="0" y="108697"/>
                  </a:lnTo>
                  <a:cubicBezTo>
                    <a:pt x="0" y="79868"/>
                    <a:pt x="11452" y="52221"/>
                    <a:pt x="31837" y="31837"/>
                  </a:cubicBezTo>
                  <a:cubicBezTo>
                    <a:pt x="52221" y="11452"/>
                    <a:pt x="79868" y="0"/>
                    <a:pt x="108697" y="0"/>
                  </a:cubicBezTo>
                  <a:close/>
                </a:path>
              </a:pathLst>
            </a:custGeom>
            <a:solidFill>
              <a:srgbClr val="1C53A3"/>
            </a:solidFill>
          </p:spPr>
          <p:txBody>
            <a:bodyPr/>
            <a:lstStyle/>
            <a:p>
              <a:endParaRPr lang="en-US"/>
            </a:p>
          </p:txBody>
        </p:sp>
        <p:sp>
          <p:nvSpPr>
            <p:cNvPr id="7" name="TextBox 7"/>
            <p:cNvSpPr txBox="1"/>
            <p:nvPr/>
          </p:nvSpPr>
          <p:spPr>
            <a:xfrm>
              <a:off x="0" y="-38100"/>
              <a:ext cx="812800" cy="25549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7995441" y="3109729"/>
            <a:ext cx="14775578" cy="7898218"/>
          </a:xfrm>
          <a:custGeom>
            <a:avLst/>
            <a:gdLst/>
            <a:ahLst/>
            <a:cxnLst/>
            <a:rect l="l" t="t" r="r" b="b"/>
            <a:pathLst>
              <a:path w="14775578" h="7898218">
                <a:moveTo>
                  <a:pt x="0" y="0"/>
                </a:moveTo>
                <a:lnTo>
                  <a:pt x="14775579" y="0"/>
                </a:lnTo>
                <a:lnTo>
                  <a:pt x="14775579" y="7898218"/>
                </a:lnTo>
                <a:lnTo>
                  <a:pt x="0" y="7898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2362200" y="227696"/>
            <a:ext cx="7895296" cy="7155805"/>
          </a:xfrm>
          <a:prstGeom prst="rect">
            <a:avLst/>
          </a:prstGeom>
        </p:spPr>
        <p:txBody>
          <a:bodyPr wrap="square" lIns="0" tIns="0" rIns="0" bIns="0" rtlCol="0" anchor="t">
            <a:spAutoFit/>
          </a:bodyPr>
          <a:lstStyle/>
          <a:p>
            <a:pPr algn="l">
              <a:lnSpc>
                <a:spcPts val="9305"/>
              </a:lnSpc>
            </a:pPr>
            <a:r>
              <a:rPr lang="en-US" sz="7500" dirty="0">
                <a:solidFill>
                  <a:srgbClr val="1C53A3"/>
                </a:solidFill>
                <a:latin typeface="League Spartan"/>
                <a:ea typeface="League Spartan"/>
                <a:cs typeface="League Spartan"/>
                <a:sym typeface="League Spartan"/>
              </a:rPr>
              <a:t>Strengthening Security &amp; Compliance:</a:t>
            </a:r>
            <a:br>
              <a:rPr lang="en-US" sz="7500" dirty="0">
                <a:solidFill>
                  <a:srgbClr val="1C53A3"/>
                </a:solidFill>
                <a:latin typeface="League Spartan"/>
                <a:ea typeface="League Spartan"/>
                <a:cs typeface="League Spartan"/>
                <a:sym typeface="League Spartan"/>
              </a:rPr>
            </a:br>
            <a:br>
              <a:rPr lang="en-US" sz="7500" dirty="0">
                <a:solidFill>
                  <a:srgbClr val="1C53A3"/>
                </a:solidFill>
                <a:latin typeface="League Spartan"/>
                <a:ea typeface="League Spartan"/>
                <a:cs typeface="League Spartan"/>
                <a:sym typeface="League Spartan"/>
              </a:rPr>
            </a:br>
            <a:r>
              <a:rPr lang="en-US" sz="7500" dirty="0">
                <a:solidFill>
                  <a:srgbClr val="1C53A3"/>
                </a:solidFill>
                <a:latin typeface="League Spartan"/>
                <a:ea typeface="League Spartan"/>
                <a:cs typeface="League Spartan"/>
                <a:sym typeface="League Spartan"/>
              </a:rPr>
              <a:t>The Case for a </a:t>
            </a:r>
          </a:p>
          <a:p>
            <a:pPr algn="l">
              <a:lnSpc>
                <a:spcPts val="9305"/>
              </a:lnSpc>
            </a:pPr>
            <a:r>
              <a:rPr lang="en-US" sz="7500" dirty="0">
                <a:solidFill>
                  <a:srgbClr val="1C53A3"/>
                </a:solidFill>
                <a:latin typeface="League Spartan"/>
                <a:ea typeface="League Spartan"/>
                <a:cs typeface="League Spartan"/>
                <a:sym typeface="League Spartan"/>
              </a:rPr>
              <a:t>GRC Plan </a:t>
            </a:r>
          </a:p>
        </p:txBody>
      </p:sp>
      <p:sp>
        <p:nvSpPr>
          <p:cNvPr id="10" name="TextBox 10"/>
          <p:cNvSpPr txBox="1"/>
          <p:nvPr/>
        </p:nvSpPr>
        <p:spPr>
          <a:xfrm>
            <a:off x="1258810" y="7649388"/>
            <a:ext cx="6736631" cy="2770010"/>
          </a:xfrm>
          <a:prstGeom prst="rect">
            <a:avLst/>
          </a:prstGeom>
        </p:spPr>
        <p:txBody>
          <a:bodyPr lIns="0" tIns="0" rIns="0" bIns="0" rtlCol="0" anchor="t">
            <a:spAutoFit/>
          </a:bodyPr>
          <a:lstStyle/>
          <a:p>
            <a:pPr algn="l">
              <a:lnSpc>
                <a:spcPts val="3645"/>
              </a:lnSpc>
            </a:pPr>
            <a:r>
              <a:rPr lang="en-US" sz="2603" dirty="0">
                <a:solidFill>
                  <a:srgbClr val="1C53A3"/>
                </a:solidFill>
                <a:latin typeface="Poppins"/>
                <a:ea typeface="Poppins"/>
                <a:cs typeface="Poppins"/>
                <a:sym typeface="Poppins"/>
              </a:rPr>
              <a:t>Presented by Risk Management Officers:</a:t>
            </a:r>
          </a:p>
          <a:p>
            <a:pPr algn="l">
              <a:lnSpc>
                <a:spcPts val="3645"/>
              </a:lnSpc>
            </a:pPr>
            <a:endParaRPr lang="en-US" sz="2603" dirty="0">
              <a:solidFill>
                <a:srgbClr val="1C53A3"/>
              </a:solidFill>
              <a:latin typeface="Poppins"/>
              <a:ea typeface="Poppins"/>
              <a:cs typeface="Poppins"/>
              <a:sym typeface="Poppins"/>
            </a:endParaRPr>
          </a:p>
          <a:p>
            <a:pPr algn="l">
              <a:lnSpc>
                <a:spcPts val="3645"/>
              </a:lnSpc>
            </a:pPr>
            <a:r>
              <a:rPr lang="en-US" sz="2603" dirty="0">
                <a:solidFill>
                  <a:srgbClr val="1C53A3"/>
                </a:solidFill>
                <a:latin typeface="Poppins"/>
                <a:ea typeface="Poppins"/>
                <a:cs typeface="Poppins"/>
                <a:sym typeface="Poppins"/>
              </a:rPr>
              <a:t>Toni Small</a:t>
            </a:r>
          </a:p>
          <a:p>
            <a:pPr algn="l">
              <a:lnSpc>
                <a:spcPts val="3645"/>
              </a:lnSpc>
            </a:pPr>
            <a:r>
              <a:rPr lang="en-US" sz="2603" dirty="0">
                <a:solidFill>
                  <a:srgbClr val="1C53A3"/>
                </a:solidFill>
                <a:latin typeface="Poppins"/>
                <a:ea typeface="Poppins"/>
                <a:cs typeface="Poppins"/>
                <a:sym typeface="Poppins"/>
              </a:rPr>
              <a:t>Bryan Thomas</a:t>
            </a:r>
          </a:p>
          <a:p>
            <a:pPr algn="l">
              <a:lnSpc>
                <a:spcPts val="3645"/>
              </a:lnSpc>
            </a:pPr>
            <a:r>
              <a:rPr lang="en-US" sz="2603" dirty="0">
                <a:solidFill>
                  <a:srgbClr val="1C53A3"/>
                </a:solidFill>
                <a:latin typeface="Poppins"/>
                <a:ea typeface="Poppins"/>
                <a:cs typeface="Poppins"/>
                <a:sym typeface="Poppins"/>
              </a:rPr>
              <a:t>Stacey Sing-Tucker</a:t>
            </a:r>
          </a:p>
          <a:p>
            <a:pPr algn="l">
              <a:lnSpc>
                <a:spcPts val="3645"/>
              </a:lnSpc>
            </a:pPr>
            <a:endParaRPr lang="en-US" sz="2603" dirty="0">
              <a:solidFill>
                <a:srgbClr val="1C53A3"/>
              </a:solidFill>
              <a:latin typeface="Poppins"/>
              <a:ea typeface="Poppins"/>
              <a:cs typeface="Poppins"/>
              <a:sym typeface="Poppins"/>
            </a:endParaRPr>
          </a:p>
        </p:txBody>
      </p:sp>
      <p:sp>
        <p:nvSpPr>
          <p:cNvPr id="11" name="TextBox 11"/>
          <p:cNvSpPr txBox="1"/>
          <p:nvPr/>
        </p:nvSpPr>
        <p:spPr>
          <a:xfrm>
            <a:off x="14173200" y="1149197"/>
            <a:ext cx="3086100" cy="508332"/>
          </a:xfrm>
          <a:prstGeom prst="rect">
            <a:avLst/>
          </a:prstGeom>
        </p:spPr>
        <p:txBody>
          <a:bodyPr lIns="0" tIns="0" rIns="0" bIns="0" rtlCol="0" anchor="t">
            <a:spAutoFit/>
          </a:bodyPr>
          <a:lstStyle/>
          <a:p>
            <a:pPr algn="ctr">
              <a:lnSpc>
                <a:spcPts val="4006"/>
              </a:lnSpc>
            </a:pPr>
            <a:r>
              <a:rPr lang="en-US" sz="2861">
                <a:solidFill>
                  <a:srgbClr val="FFFFFF"/>
                </a:solidFill>
                <a:latin typeface="Poppins"/>
                <a:ea typeface="Poppins"/>
                <a:cs typeface="Poppins"/>
                <a:sym typeface="Poppins"/>
              </a:rPr>
              <a:t>12.03.2024</a:t>
            </a:r>
          </a:p>
        </p:txBody>
      </p:sp>
      <p:sp>
        <p:nvSpPr>
          <p:cNvPr id="12" name="Freeform 12"/>
          <p:cNvSpPr/>
          <p:nvPr/>
        </p:nvSpPr>
        <p:spPr>
          <a:xfrm>
            <a:off x="1258810" y="1155451"/>
            <a:ext cx="854383" cy="994915"/>
          </a:xfrm>
          <a:custGeom>
            <a:avLst/>
            <a:gdLst/>
            <a:ahLst/>
            <a:cxnLst/>
            <a:rect l="l" t="t" r="r" b="b"/>
            <a:pathLst>
              <a:path w="854383" h="994915">
                <a:moveTo>
                  <a:pt x="0" y="0"/>
                </a:moveTo>
                <a:lnTo>
                  <a:pt x="854383" y="0"/>
                </a:lnTo>
                <a:lnTo>
                  <a:pt x="854383" y="994914"/>
                </a:lnTo>
                <a:lnTo>
                  <a:pt x="0" y="9949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a:off x="924483" y="3307210"/>
            <a:ext cx="3348739" cy="3348739"/>
          </a:xfrm>
          <a:custGeom>
            <a:avLst/>
            <a:gdLst/>
            <a:ahLst/>
            <a:cxnLst/>
            <a:rect l="l" t="t" r="r" b="b"/>
            <a:pathLst>
              <a:path w="3348739" h="3348739">
                <a:moveTo>
                  <a:pt x="0" y="0"/>
                </a:moveTo>
                <a:lnTo>
                  <a:pt x="3348739" y="0"/>
                </a:lnTo>
                <a:lnTo>
                  <a:pt x="3348739" y="3348738"/>
                </a:lnTo>
                <a:lnTo>
                  <a:pt x="0" y="334873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651346" y="3307210"/>
            <a:ext cx="3348739" cy="3348739"/>
          </a:xfrm>
          <a:custGeom>
            <a:avLst/>
            <a:gdLst/>
            <a:ahLst/>
            <a:cxnLst/>
            <a:rect l="l" t="t" r="r" b="b"/>
            <a:pathLst>
              <a:path w="3348739" h="3348739">
                <a:moveTo>
                  <a:pt x="0" y="0"/>
                </a:moveTo>
                <a:lnTo>
                  <a:pt x="3348739" y="0"/>
                </a:lnTo>
                <a:lnTo>
                  <a:pt x="3348739" y="3348738"/>
                </a:lnTo>
                <a:lnTo>
                  <a:pt x="0" y="334873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287915" y="2190126"/>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4014778" y="2190126"/>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30216" y="6832422"/>
            <a:ext cx="3137273" cy="785076"/>
            <a:chOff x="0" y="0"/>
            <a:chExt cx="1624031" cy="406400"/>
          </a:xfrm>
        </p:grpSpPr>
        <p:sp>
          <p:nvSpPr>
            <p:cNvPr id="7" name="Freeform 7"/>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18B5D9"/>
            </a:solidFill>
          </p:spPr>
          <p:txBody>
            <a:bodyPr/>
            <a:lstStyle/>
            <a:p>
              <a:endParaRPr lang="en-US" dirty="0"/>
            </a:p>
          </p:txBody>
        </p:sp>
        <p:sp>
          <p:nvSpPr>
            <p:cNvPr id="8" name="TextBox 8"/>
            <p:cNvSpPr txBox="1"/>
            <p:nvPr/>
          </p:nvSpPr>
          <p:spPr>
            <a:xfrm>
              <a:off x="0" y="-57150"/>
              <a:ext cx="1624031" cy="46355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73416" y="3756143"/>
            <a:ext cx="2450872" cy="24508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5D9"/>
            </a:solidFill>
          </p:spPr>
          <p:txBody>
            <a:bodyPr/>
            <a:lstStyle/>
            <a:p>
              <a:endParaRPr lang="en-US"/>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5393647" y="5715338"/>
            <a:ext cx="3137273" cy="785076"/>
            <a:chOff x="0" y="0"/>
            <a:chExt cx="1624031" cy="406400"/>
          </a:xfrm>
        </p:grpSpPr>
        <p:sp>
          <p:nvSpPr>
            <p:cNvPr id="13" name="Freeform 13"/>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0345E4"/>
            </a:solidFill>
          </p:spPr>
          <p:txBody>
            <a:bodyPr/>
            <a:lstStyle/>
            <a:p>
              <a:endParaRPr lang="en-US" dirty="0"/>
            </a:p>
          </p:txBody>
        </p:sp>
        <p:sp>
          <p:nvSpPr>
            <p:cNvPr id="14" name="TextBox 14"/>
            <p:cNvSpPr txBox="1"/>
            <p:nvPr/>
          </p:nvSpPr>
          <p:spPr>
            <a:xfrm>
              <a:off x="0" y="-57150"/>
              <a:ext cx="1624031" cy="46355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5736848" y="2639059"/>
            <a:ext cx="2450872" cy="245087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4120511" y="5715338"/>
            <a:ext cx="3137273" cy="785076"/>
            <a:chOff x="0" y="0"/>
            <a:chExt cx="1624031" cy="406400"/>
          </a:xfrm>
        </p:grpSpPr>
        <p:sp>
          <p:nvSpPr>
            <p:cNvPr id="19" name="Freeform 19"/>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03209B"/>
            </a:solidFill>
          </p:spPr>
          <p:txBody>
            <a:bodyPr/>
            <a:lstStyle/>
            <a:p>
              <a:endParaRPr lang="en-US"/>
            </a:p>
          </p:txBody>
        </p:sp>
        <p:sp>
          <p:nvSpPr>
            <p:cNvPr id="20" name="TextBox 20"/>
            <p:cNvSpPr txBox="1"/>
            <p:nvPr/>
          </p:nvSpPr>
          <p:spPr>
            <a:xfrm>
              <a:off x="0" y="-57150"/>
              <a:ext cx="1624031" cy="46355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4463712" y="2639059"/>
            <a:ext cx="2450872" cy="245087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09B"/>
            </a:solidFill>
          </p:spPr>
          <p:txBody>
            <a:bodyPr/>
            <a:lstStyle/>
            <a:p>
              <a:endParaRPr lang="en-US" dirty="0"/>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9757079" y="6832422"/>
            <a:ext cx="3137273" cy="785076"/>
            <a:chOff x="0" y="0"/>
            <a:chExt cx="1624031" cy="406400"/>
          </a:xfrm>
        </p:grpSpPr>
        <p:sp>
          <p:nvSpPr>
            <p:cNvPr id="25" name="Freeform 25"/>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4A80BE"/>
            </a:solidFill>
          </p:spPr>
          <p:txBody>
            <a:bodyPr/>
            <a:lstStyle/>
            <a:p>
              <a:endParaRPr lang="en-US"/>
            </a:p>
          </p:txBody>
        </p:sp>
        <p:sp>
          <p:nvSpPr>
            <p:cNvPr id="26" name="TextBox 26"/>
            <p:cNvSpPr txBox="1"/>
            <p:nvPr/>
          </p:nvSpPr>
          <p:spPr>
            <a:xfrm>
              <a:off x="0" y="-57150"/>
              <a:ext cx="1624031" cy="46355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0100280" y="3756143"/>
            <a:ext cx="2450872" cy="245087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0BE"/>
            </a:solidFill>
          </p:spPr>
          <p:txBody>
            <a:bodyPr/>
            <a:lstStyle/>
            <a:p>
              <a:endParaRPr lang="en-US"/>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30" name="Freeform 30"/>
          <p:cNvSpPr/>
          <p:nvPr/>
        </p:nvSpPr>
        <p:spPr>
          <a:xfrm rot="-1785718">
            <a:off x="-386857" y="8352270"/>
            <a:ext cx="1620285" cy="2899839"/>
          </a:xfrm>
          <a:custGeom>
            <a:avLst/>
            <a:gdLst/>
            <a:ahLst/>
            <a:cxnLst/>
            <a:rect l="l" t="t" r="r" b="b"/>
            <a:pathLst>
              <a:path w="1620285" h="2899839">
                <a:moveTo>
                  <a:pt x="0" y="0"/>
                </a:moveTo>
                <a:lnTo>
                  <a:pt x="1620286" y="0"/>
                </a:lnTo>
                <a:lnTo>
                  <a:pt x="1620286" y="2899839"/>
                </a:lnTo>
                <a:lnTo>
                  <a:pt x="0" y="2899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Freeform 31"/>
          <p:cNvSpPr/>
          <p:nvPr/>
        </p:nvSpPr>
        <p:spPr>
          <a:xfrm rot="-2464649">
            <a:off x="17344804" y="-2204126"/>
            <a:ext cx="1841373" cy="4114800"/>
          </a:xfrm>
          <a:custGeom>
            <a:avLst/>
            <a:gdLst/>
            <a:ahLst/>
            <a:cxnLst/>
            <a:rect l="l" t="t" r="r" b="b"/>
            <a:pathLst>
              <a:path w="1841373" h="4114800">
                <a:moveTo>
                  <a:pt x="0" y="0"/>
                </a:moveTo>
                <a:lnTo>
                  <a:pt x="1841373" y="0"/>
                </a:lnTo>
                <a:lnTo>
                  <a:pt x="184137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Freeform 32"/>
          <p:cNvSpPr/>
          <p:nvPr/>
        </p:nvSpPr>
        <p:spPr>
          <a:xfrm rot="-3603870">
            <a:off x="3861470" y="2528109"/>
            <a:ext cx="1147310" cy="1307476"/>
          </a:xfrm>
          <a:custGeom>
            <a:avLst/>
            <a:gdLst/>
            <a:ahLst/>
            <a:cxnLst/>
            <a:rect l="l" t="t" r="r" b="b"/>
            <a:pathLst>
              <a:path w="1147310" h="1307476">
                <a:moveTo>
                  <a:pt x="0" y="0"/>
                </a:moveTo>
                <a:lnTo>
                  <a:pt x="1147310" y="0"/>
                </a:lnTo>
                <a:lnTo>
                  <a:pt x="1147310" y="1307475"/>
                </a:lnTo>
                <a:lnTo>
                  <a:pt x="0" y="13074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3" name="Freeform 33"/>
          <p:cNvSpPr/>
          <p:nvPr/>
        </p:nvSpPr>
        <p:spPr>
          <a:xfrm rot="-3603870">
            <a:off x="12830286" y="2528109"/>
            <a:ext cx="1147310" cy="1307476"/>
          </a:xfrm>
          <a:custGeom>
            <a:avLst/>
            <a:gdLst/>
            <a:ahLst/>
            <a:cxnLst/>
            <a:rect l="l" t="t" r="r" b="b"/>
            <a:pathLst>
              <a:path w="1147310" h="1307476">
                <a:moveTo>
                  <a:pt x="0" y="0"/>
                </a:moveTo>
                <a:lnTo>
                  <a:pt x="1147310" y="0"/>
                </a:lnTo>
                <a:lnTo>
                  <a:pt x="1147310" y="1307475"/>
                </a:lnTo>
                <a:lnTo>
                  <a:pt x="0" y="13074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4" name="Freeform 34"/>
          <p:cNvSpPr/>
          <p:nvPr/>
        </p:nvSpPr>
        <p:spPr>
          <a:xfrm rot="-7175709" flipH="1">
            <a:off x="8465824" y="4436193"/>
            <a:ext cx="1147310" cy="1307476"/>
          </a:xfrm>
          <a:custGeom>
            <a:avLst/>
            <a:gdLst/>
            <a:ahLst/>
            <a:cxnLst/>
            <a:rect l="l" t="t" r="r" b="b"/>
            <a:pathLst>
              <a:path w="1147310" h="1307476">
                <a:moveTo>
                  <a:pt x="1147310" y="0"/>
                </a:moveTo>
                <a:lnTo>
                  <a:pt x="0" y="0"/>
                </a:lnTo>
                <a:lnTo>
                  <a:pt x="0" y="1307476"/>
                </a:lnTo>
                <a:lnTo>
                  <a:pt x="1147310" y="1307476"/>
                </a:lnTo>
                <a:lnTo>
                  <a:pt x="114731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5" name="Freeform 35"/>
          <p:cNvSpPr/>
          <p:nvPr/>
        </p:nvSpPr>
        <p:spPr>
          <a:xfrm>
            <a:off x="6411409" y="3313620"/>
            <a:ext cx="1101751" cy="1101751"/>
          </a:xfrm>
          <a:custGeom>
            <a:avLst/>
            <a:gdLst/>
            <a:ahLst/>
            <a:cxnLst/>
            <a:rect l="l" t="t" r="r" b="b"/>
            <a:pathLst>
              <a:path w="1101751" h="1101751">
                <a:moveTo>
                  <a:pt x="0" y="0"/>
                </a:moveTo>
                <a:lnTo>
                  <a:pt x="1101750" y="0"/>
                </a:lnTo>
                <a:lnTo>
                  <a:pt x="1101750" y="1101751"/>
                </a:lnTo>
                <a:lnTo>
                  <a:pt x="0" y="11017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36"/>
          <p:cNvSpPr/>
          <p:nvPr/>
        </p:nvSpPr>
        <p:spPr>
          <a:xfrm>
            <a:off x="2047977" y="4430704"/>
            <a:ext cx="1101751" cy="1101751"/>
          </a:xfrm>
          <a:custGeom>
            <a:avLst/>
            <a:gdLst/>
            <a:ahLst/>
            <a:cxnLst/>
            <a:rect l="l" t="t" r="r" b="b"/>
            <a:pathLst>
              <a:path w="1101751" h="1101751">
                <a:moveTo>
                  <a:pt x="0" y="0"/>
                </a:moveTo>
                <a:lnTo>
                  <a:pt x="1101751" y="0"/>
                </a:lnTo>
                <a:lnTo>
                  <a:pt x="1101751" y="1101750"/>
                </a:lnTo>
                <a:lnTo>
                  <a:pt x="0" y="11017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7" name="Freeform 37"/>
          <p:cNvSpPr/>
          <p:nvPr/>
        </p:nvSpPr>
        <p:spPr>
          <a:xfrm>
            <a:off x="17363517" y="267899"/>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8" name="Freeform 38"/>
          <p:cNvSpPr/>
          <p:nvPr/>
        </p:nvSpPr>
        <p:spPr>
          <a:xfrm>
            <a:off x="418468" y="9617213"/>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9" name="Freeform 39"/>
          <p:cNvSpPr/>
          <p:nvPr/>
        </p:nvSpPr>
        <p:spPr>
          <a:xfrm flipV="1">
            <a:off x="-450335" y="-146726"/>
            <a:ext cx="1374818" cy="1000180"/>
          </a:xfrm>
          <a:custGeom>
            <a:avLst/>
            <a:gdLst/>
            <a:ahLst/>
            <a:cxnLst/>
            <a:rect l="l" t="t" r="r" b="b"/>
            <a:pathLst>
              <a:path w="1374818" h="1000180">
                <a:moveTo>
                  <a:pt x="0" y="1000180"/>
                </a:moveTo>
                <a:lnTo>
                  <a:pt x="1374818" y="1000180"/>
                </a:lnTo>
                <a:lnTo>
                  <a:pt x="1374818" y="0"/>
                </a:lnTo>
                <a:lnTo>
                  <a:pt x="0" y="0"/>
                </a:lnTo>
                <a:lnTo>
                  <a:pt x="0" y="100018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40" name="Freeform 40"/>
          <p:cNvSpPr/>
          <p:nvPr/>
        </p:nvSpPr>
        <p:spPr>
          <a:xfrm>
            <a:off x="17668633" y="9459055"/>
            <a:ext cx="1198551" cy="1056223"/>
          </a:xfrm>
          <a:custGeom>
            <a:avLst/>
            <a:gdLst/>
            <a:ahLst/>
            <a:cxnLst/>
            <a:rect l="l" t="t" r="r" b="b"/>
            <a:pathLst>
              <a:path w="1198551" h="1056223">
                <a:moveTo>
                  <a:pt x="0" y="0"/>
                </a:moveTo>
                <a:lnTo>
                  <a:pt x="1198551" y="0"/>
                </a:lnTo>
                <a:lnTo>
                  <a:pt x="1198551" y="1056223"/>
                </a:lnTo>
                <a:lnTo>
                  <a:pt x="0" y="105622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1" name="Freeform 41"/>
          <p:cNvSpPr/>
          <p:nvPr/>
        </p:nvSpPr>
        <p:spPr>
          <a:xfrm>
            <a:off x="11130555" y="4268256"/>
            <a:ext cx="390321" cy="1432371"/>
          </a:xfrm>
          <a:custGeom>
            <a:avLst/>
            <a:gdLst/>
            <a:ahLst/>
            <a:cxnLst/>
            <a:rect l="l" t="t" r="r" b="b"/>
            <a:pathLst>
              <a:path w="390321" h="1432371">
                <a:moveTo>
                  <a:pt x="0" y="0"/>
                </a:moveTo>
                <a:lnTo>
                  <a:pt x="390321" y="0"/>
                </a:lnTo>
                <a:lnTo>
                  <a:pt x="390321" y="1432371"/>
                </a:lnTo>
                <a:lnTo>
                  <a:pt x="0" y="143237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2" name="Freeform 42"/>
          <p:cNvSpPr/>
          <p:nvPr/>
        </p:nvSpPr>
        <p:spPr>
          <a:xfrm>
            <a:off x="15161197" y="3476749"/>
            <a:ext cx="1256348" cy="1056903"/>
          </a:xfrm>
          <a:custGeom>
            <a:avLst/>
            <a:gdLst/>
            <a:ahLst/>
            <a:cxnLst/>
            <a:rect l="l" t="t" r="r" b="b"/>
            <a:pathLst>
              <a:path w="1256348" h="1056903">
                <a:moveTo>
                  <a:pt x="0" y="0"/>
                </a:moveTo>
                <a:lnTo>
                  <a:pt x="1256348" y="0"/>
                </a:lnTo>
                <a:lnTo>
                  <a:pt x="1256348" y="1056903"/>
                </a:lnTo>
                <a:lnTo>
                  <a:pt x="0" y="105690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3" name="TextBox 43"/>
          <p:cNvSpPr txBox="1"/>
          <p:nvPr/>
        </p:nvSpPr>
        <p:spPr>
          <a:xfrm>
            <a:off x="4499128" y="1059941"/>
            <a:ext cx="9289743" cy="646557"/>
          </a:xfrm>
          <a:prstGeom prst="rect">
            <a:avLst/>
          </a:prstGeom>
        </p:spPr>
        <p:txBody>
          <a:bodyPr lIns="0" tIns="0" rIns="0" bIns="0" rtlCol="0" anchor="t">
            <a:spAutoFit/>
          </a:bodyPr>
          <a:lstStyle/>
          <a:p>
            <a:pPr algn="ctr">
              <a:lnSpc>
                <a:spcPts val="4944"/>
              </a:lnSpc>
            </a:pPr>
            <a:r>
              <a:rPr lang="en-US" sz="4800" b="1" spc="153" dirty="0">
                <a:solidFill>
                  <a:srgbClr val="3C4C59"/>
                </a:solidFill>
                <a:latin typeface="Barlow Bold"/>
                <a:ea typeface="Barlow Bold"/>
                <a:cs typeface="Barlow Bold"/>
                <a:sym typeface="Barlow Bold"/>
              </a:rPr>
              <a:t>NIST RESOURCES AND LINKS</a:t>
            </a:r>
          </a:p>
        </p:txBody>
      </p:sp>
      <p:sp>
        <p:nvSpPr>
          <p:cNvPr id="44" name="TextBox 44"/>
          <p:cNvSpPr txBox="1"/>
          <p:nvPr/>
        </p:nvSpPr>
        <p:spPr>
          <a:xfrm>
            <a:off x="1028700" y="7017052"/>
            <a:ext cx="3140305" cy="320601"/>
          </a:xfrm>
          <a:prstGeom prst="rect">
            <a:avLst/>
          </a:prstGeom>
        </p:spPr>
        <p:txBody>
          <a:bodyPr lIns="0" tIns="0" rIns="0" bIns="0" rtlCol="0" anchor="t">
            <a:spAutoFit/>
          </a:bodyPr>
          <a:lstStyle/>
          <a:p>
            <a:pPr algn="ctr">
              <a:lnSpc>
                <a:spcPts val="2800"/>
              </a:lnSpc>
            </a:pPr>
            <a:r>
              <a:rPr lang="en-US" sz="2000" b="1" u="sng" dirty="0">
                <a:latin typeface="Barlow Semi-Bold"/>
                <a:ea typeface="Barlow Semi-Bold"/>
                <a:cs typeface="Barlow Semi-Bold"/>
                <a:sym typeface="Barlow Semi-Bold"/>
                <a:hlinkClick r:id="rId24" tooltip="https://www.nist.gov/cyberframework">
                  <a:extLst>
                    <a:ext uri="{A12FA001-AC4F-418D-AE19-62706E023703}">
                      <ahyp:hlinkClr xmlns:ahyp="http://schemas.microsoft.com/office/drawing/2018/hyperlinkcolor" val="tx"/>
                    </a:ext>
                  </a:extLst>
                </a:hlinkClick>
              </a:rPr>
              <a:t>NIST CSF 2.0</a:t>
            </a:r>
          </a:p>
        </p:txBody>
      </p:sp>
      <p:sp>
        <p:nvSpPr>
          <p:cNvPr id="45" name="TextBox 45"/>
          <p:cNvSpPr txBox="1"/>
          <p:nvPr/>
        </p:nvSpPr>
        <p:spPr>
          <a:xfrm>
            <a:off x="1028700" y="7854000"/>
            <a:ext cx="3140305" cy="889987"/>
          </a:xfrm>
          <a:prstGeom prst="rect">
            <a:avLst/>
          </a:prstGeom>
        </p:spPr>
        <p:txBody>
          <a:bodyPr lIns="0" tIns="0" rIns="0" bIns="0" rtlCol="0" anchor="t">
            <a:spAutoFit/>
          </a:bodyPr>
          <a:lstStyle/>
          <a:p>
            <a:pPr marL="0" lvl="0" indent="0" algn="ctr">
              <a:lnSpc>
                <a:spcPts val="2380"/>
              </a:lnSpc>
              <a:spcBef>
                <a:spcPct val="0"/>
              </a:spcBef>
            </a:pPr>
            <a:r>
              <a:rPr lang="en-US" sz="1700" b="1" dirty="0">
                <a:latin typeface="Barlow Medium"/>
                <a:ea typeface="Barlow Medium"/>
                <a:cs typeface="Barlow Medium"/>
                <a:sym typeface="Barlow Medium"/>
              </a:rPr>
              <a:t>Identify, protect, detect, respond, recover:  an adaptable framework for cybersecurity.</a:t>
            </a:r>
          </a:p>
        </p:txBody>
      </p:sp>
      <p:sp>
        <p:nvSpPr>
          <p:cNvPr id="46" name="TextBox 46"/>
          <p:cNvSpPr txBox="1"/>
          <p:nvPr/>
        </p:nvSpPr>
        <p:spPr>
          <a:xfrm>
            <a:off x="5392132" y="5899968"/>
            <a:ext cx="3140305" cy="320601"/>
          </a:xfrm>
          <a:prstGeom prst="rect">
            <a:avLst/>
          </a:prstGeom>
        </p:spPr>
        <p:txBody>
          <a:bodyPr lIns="0" tIns="0" rIns="0" bIns="0" rtlCol="0" anchor="t">
            <a:spAutoFit/>
          </a:bodyPr>
          <a:lstStyle/>
          <a:p>
            <a:pPr algn="ctr">
              <a:lnSpc>
                <a:spcPts val="2800"/>
              </a:lnSpc>
            </a:pPr>
            <a:r>
              <a:rPr lang="en-US" sz="2000" b="1" u="sng" dirty="0">
                <a:latin typeface="Barlow Semi-Bold"/>
                <a:ea typeface="Barlow Semi-Bold"/>
                <a:cs typeface="Barlow Semi-Bold"/>
                <a:sym typeface="Barlow Semi-Bold"/>
                <a:hlinkClick r:id="rId25" tooltip="https://csrc.nist.gov/projects/risk-management">
                  <a:extLst>
                    <a:ext uri="{A12FA001-AC4F-418D-AE19-62706E023703}">
                      <ahyp:hlinkClr xmlns:ahyp="http://schemas.microsoft.com/office/drawing/2018/hyperlinkcolor" val="tx"/>
                    </a:ext>
                  </a:extLst>
                </a:hlinkClick>
              </a:rPr>
              <a:t>NIST RMF</a:t>
            </a:r>
          </a:p>
        </p:txBody>
      </p:sp>
      <p:sp>
        <p:nvSpPr>
          <p:cNvPr id="47" name="TextBox 47"/>
          <p:cNvSpPr txBox="1"/>
          <p:nvPr/>
        </p:nvSpPr>
        <p:spPr>
          <a:xfrm>
            <a:off x="5392132" y="6736917"/>
            <a:ext cx="3140305" cy="889987"/>
          </a:xfrm>
          <a:prstGeom prst="rect">
            <a:avLst/>
          </a:prstGeom>
        </p:spPr>
        <p:txBody>
          <a:bodyPr lIns="0" tIns="0" rIns="0" bIns="0" rtlCol="0" anchor="t">
            <a:spAutoFit/>
          </a:bodyPr>
          <a:lstStyle/>
          <a:p>
            <a:pPr marL="0" lvl="0" indent="0" algn="ctr">
              <a:lnSpc>
                <a:spcPts val="2380"/>
              </a:lnSpc>
              <a:spcBef>
                <a:spcPct val="0"/>
              </a:spcBef>
            </a:pPr>
            <a:r>
              <a:rPr lang="en-US" sz="1700" b="1" dirty="0">
                <a:latin typeface="Barlow Medium"/>
                <a:ea typeface="Barlow Medium"/>
                <a:cs typeface="Barlow Medium"/>
                <a:sym typeface="Barlow Medium"/>
              </a:rPr>
              <a:t>Categorize, select, implement, assess, authorize, monitor: managing cybersecurity risks.</a:t>
            </a:r>
          </a:p>
        </p:txBody>
      </p:sp>
      <p:sp>
        <p:nvSpPr>
          <p:cNvPr id="48" name="TextBox 48"/>
          <p:cNvSpPr txBox="1"/>
          <p:nvPr/>
        </p:nvSpPr>
        <p:spPr>
          <a:xfrm>
            <a:off x="14118995" y="5899968"/>
            <a:ext cx="3140305" cy="320601"/>
          </a:xfrm>
          <a:prstGeom prst="rect">
            <a:avLst/>
          </a:prstGeom>
        </p:spPr>
        <p:txBody>
          <a:bodyPr lIns="0" tIns="0" rIns="0" bIns="0" rtlCol="0" anchor="t">
            <a:spAutoFit/>
          </a:bodyPr>
          <a:lstStyle/>
          <a:p>
            <a:pPr algn="ctr">
              <a:lnSpc>
                <a:spcPts val="2800"/>
              </a:lnSpc>
            </a:pPr>
            <a:r>
              <a:rPr lang="en-US" sz="2000" b="1" u="sng" dirty="0">
                <a:latin typeface="Barlow Semi-Bold"/>
                <a:ea typeface="Barlow Semi-Bold"/>
                <a:cs typeface="Barlow Semi-Bold"/>
                <a:sym typeface="Barlow Semi-Bold"/>
                <a:hlinkClick r:id="rId26" tooltip="https://www.syteca.com/en/blog/real-life-examples-insider-threat-caused-breaches#:~:text=In%20November%202021%2C%20a%20former,reasons%20to%20harm%20the%20organization.">
                  <a:extLst>
                    <a:ext uri="{A12FA001-AC4F-418D-AE19-62706E023703}">
                      <ahyp:hlinkClr xmlns:ahyp="http://schemas.microsoft.com/office/drawing/2018/hyperlinkcolor" val="tx"/>
                    </a:ext>
                  </a:extLst>
                </a:hlinkClick>
              </a:rPr>
              <a:t>NIST CONTROLS</a:t>
            </a:r>
          </a:p>
        </p:txBody>
      </p:sp>
      <p:sp>
        <p:nvSpPr>
          <p:cNvPr id="50" name="TextBox 50"/>
          <p:cNvSpPr txBox="1"/>
          <p:nvPr/>
        </p:nvSpPr>
        <p:spPr>
          <a:xfrm>
            <a:off x="9755564" y="7017052"/>
            <a:ext cx="3140305" cy="320601"/>
          </a:xfrm>
          <a:prstGeom prst="rect">
            <a:avLst/>
          </a:prstGeom>
        </p:spPr>
        <p:txBody>
          <a:bodyPr lIns="0" tIns="0" rIns="0" bIns="0" rtlCol="0" anchor="t">
            <a:spAutoFit/>
          </a:bodyPr>
          <a:lstStyle/>
          <a:p>
            <a:pPr algn="ctr">
              <a:lnSpc>
                <a:spcPts val="2800"/>
              </a:lnSpc>
            </a:pPr>
            <a:r>
              <a:rPr lang="en-US" sz="2000" b="1" dirty="0">
                <a:latin typeface="Barlow Semi-Bold"/>
                <a:ea typeface="Barlow Semi-Bold"/>
                <a:cs typeface="Barlow Semi-Bold"/>
                <a:sym typeface="Barlow Semi-Bold"/>
                <a:hlinkClick r:id="rId27">
                  <a:extLst>
                    <a:ext uri="{A12FA001-AC4F-418D-AE19-62706E023703}">
                      <ahyp:hlinkClr xmlns:ahyp="http://schemas.microsoft.com/office/drawing/2018/hyperlinkcolor" val="tx"/>
                    </a:ext>
                  </a:extLst>
                </a:hlinkClick>
              </a:rPr>
              <a:t>Risk Severity Chart</a:t>
            </a:r>
            <a:endParaRPr lang="en-US" sz="2000" b="1" dirty="0">
              <a:latin typeface="Barlow Semi-Bold"/>
              <a:ea typeface="Barlow Semi-Bold"/>
              <a:cs typeface="Barlow Semi-Bold"/>
              <a:sym typeface="Barlow Semi-Bold"/>
            </a:endParaRPr>
          </a:p>
        </p:txBody>
      </p:sp>
      <p:sp>
        <p:nvSpPr>
          <p:cNvPr id="51" name="TextBox 51"/>
          <p:cNvSpPr txBox="1"/>
          <p:nvPr/>
        </p:nvSpPr>
        <p:spPr>
          <a:xfrm>
            <a:off x="9755564" y="7854000"/>
            <a:ext cx="3140305" cy="889987"/>
          </a:xfrm>
          <a:prstGeom prst="rect">
            <a:avLst/>
          </a:prstGeom>
        </p:spPr>
        <p:txBody>
          <a:bodyPr lIns="0" tIns="0" rIns="0" bIns="0" rtlCol="0" anchor="t">
            <a:spAutoFit/>
          </a:bodyPr>
          <a:lstStyle/>
          <a:p>
            <a:pPr marL="0" lvl="0" indent="0" algn="ctr">
              <a:lnSpc>
                <a:spcPts val="2380"/>
              </a:lnSpc>
              <a:spcBef>
                <a:spcPct val="0"/>
              </a:spcBef>
            </a:pPr>
            <a:r>
              <a:rPr lang="en-US" sz="1700" b="1" dirty="0">
                <a:latin typeface="Barlow Medium"/>
                <a:ea typeface="Barlow Medium"/>
                <a:cs typeface="Barlow Medium"/>
                <a:sym typeface="Barlow Medium"/>
              </a:rPr>
              <a:t>Ranks risks by likelihood and impact: low, medium, high, critical.</a:t>
            </a:r>
          </a:p>
        </p:txBody>
      </p:sp>
      <p:sp>
        <p:nvSpPr>
          <p:cNvPr id="54" name="TextBox 53">
            <a:extLst>
              <a:ext uri="{FF2B5EF4-FFF2-40B4-BE49-F238E27FC236}">
                <a16:creationId xmlns:a16="http://schemas.microsoft.com/office/drawing/2014/main" id="{FEBDC3B2-8736-8CAB-9B84-18A6FB0501B7}"/>
              </a:ext>
            </a:extLst>
          </p:cNvPr>
          <p:cNvSpPr txBox="1"/>
          <p:nvPr/>
        </p:nvSpPr>
        <p:spPr>
          <a:xfrm>
            <a:off x="14693481" y="6610815"/>
            <a:ext cx="2201126" cy="87716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chemeClr val="tx1"/>
                </a:solidFill>
                <a:effectLst/>
                <a:latin typeface="Barlow Medium" panose="00000600000000000000" pitchFamily="2" charset="0"/>
              </a:rPr>
              <a:t>Categories to ensure cybersecurity standards are met</a:t>
            </a:r>
            <a:endParaRPr kumimoji="0" lang="en-US" altLang="en-US" sz="1700" b="0" i="0" u="none" strike="noStrike" cap="none" normalizeH="0" baseline="0" dirty="0">
              <a:ln>
                <a:noFill/>
              </a:ln>
              <a:solidFill>
                <a:schemeClr val="tx1"/>
              </a:solidFill>
              <a:effectLst/>
              <a:latin typeface="Barlow Medium" panose="00000600000000000000" pitchFamily="2" charset="0"/>
            </a:endParaRPr>
          </a:p>
        </p:txBody>
      </p:sp>
      <p:pic>
        <p:nvPicPr>
          <p:cNvPr id="56" name="Picture 55" descr="Volume indicators">
            <a:extLst>
              <a:ext uri="{FF2B5EF4-FFF2-40B4-BE49-F238E27FC236}">
                <a16:creationId xmlns:a16="http://schemas.microsoft.com/office/drawing/2014/main" id="{9DD1708F-A270-044C-B59C-63A338183C3C}"/>
              </a:ext>
            </a:extLst>
          </p:cNvPr>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4912518" y="3421524"/>
            <a:ext cx="1615680" cy="11490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17F432FC-19D9-98CC-93B3-64B20FE669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FCABF6-1888-83B0-C5A1-0FD6E756711A}"/>
              </a:ext>
            </a:extLst>
          </p:cNvPr>
          <p:cNvSpPr/>
          <p:nvPr/>
        </p:nvSpPr>
        <p:spPr>
          <a:xfrm>
            <a:off x="924483" y="3307210"/>
            <a:ext cx="3348739" cy="3348739"/>
          </a:xfrm>
          <a:custGeom>
            <a:avLst/>
            <a:gdLst/>
            <a:ahLst/>
            <a:cxnLst/>
            <a:rect l="l" t="t" r="r" b="b"/>
            <a:pathLst>
              <a:path w="3348739" h="3348739">
                <a:moveTo>
                  <a:pt x="0" y="0"/>
                </a:moveTo>
                <a:lnTo>
                  <a:pt x="3348739" y="0"/>
                </a:lnTo>
                <a:lnTo>
                  <a:pt x="3348739" y="3348738"/>
                </a:lnTo>
                <a:lnTo>
                  <a:pt x="0" y="334873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0D80336-E49C-48DB-B511-B164C0475C5B}"/>
              </a:ext>
            </a:extLst>
          </p:cNvPr>
          <p:cNvSpPr/>
          <p:nvPr/>
        </p:nvSpPr>
        <p:spPr>
          <a:xfrm>
            <a:off x="9651346" y="3307210"/>
            <a:ext cx="3348739" cy="3348739"/>
          </a:xfrm>
          <a:custGeom>
            <a:avLst/>
            <a:gdLst/>
            <a:ahLst/>
            <a:cxnLst/>
            <a:rect l="l" t="t" r="r" b="b"/>
            <a:pathLst>
              <a:path w="3348739" h="3348739">
                <a:moveTo>
                  <a:pt x="0" y="0"/>
                </a:moveTo>
                <a:lnTo>
                  <a:pt x="3348739" y="0"/>
                </a:lnTo>
                <a:lnTo>
                  <a:pt x="3348739" y="3348738"/>
                </a:lnTo>
                <a:lnTo>
                  <a:pt x="0" y="334873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EFE0682-59A7-FCD4-E30B-32DA1987E79C}"/>
              </a:ext>
            </a:extLst>
          </p:cNvPr>
          <p:cNvSpPr/>
          <p:nvPr/>
        </p:nvSpPr>
        <p:spPr>
          <a:xfrm>
            <a:off x="5287915" y="2190126"/>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FAD58B8F-5BC6-115B-4D21-CC6C5C13A155}"/>
              </a:ext>
            </a:extLst>
          </p:cNvPr>
          <p:cNvSpPr/>
          <p:nvPr/>
        </p:nvSpPr>
        <p:spPr>
          <a:xfrm>
            <a:off x="14014778" y="2190126"/>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a:extLst>
              <a:ext uri="{FF2B5EF4-FFF2-40B4-BE49-F238E27FC236}">
                <a16:creationId xmlns:a16="http://schemas.microsoft.com/office/drawing/2014/main" id="{9BD62DE6-8B2C-34BE-20E2-FB3FD924C4AC}"/>
              </a:ext>
            </a:extLst>
          </p:cNvPr>
          <p:cNvGrpSpPr/>
          <p:nvPr/>
        </p:nvGrpSpPr>
        <p:grpSpPr>
          <a:xfrm>
            <a:off x="1030216" y="6832422"/>
            <a:ext cx="3137273" cy="785076"/>
            <a:chOff x="0" y="0"/>
            <a:chExt cx="1624031" cy="406400"/>
          </a:xfrm>
        </p:grpSpPr>
        <p:sp>
          <p:nvSpPr>
            <p:cNvPr id="7" name="Freeform 7">
              <a:extLst>
                <a:ext uri="{FF2B5EF4-FFF2-40B4-BE49-F238E27FC236}">
                  <a16:creationId xmlns:a16="http://schemas.microsoft.com/office/drawing/2014/main" id="{0F1CC9B5-6951-CE93-6C4A-C576F0F41714}"/>
                </a:ext>
              </a:extLst>
            </p:cNvPr>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18B5D9"/>
            </a:solidFill>
          </p:spPr>
          <p:txBody>
            <a:bodyPr/>
            <a:lstStyle/>
            <a:p>
              <a:endParaRPr lang="en-US" dirty="0"/>
            </a:p>
          </p:txBody>
        </p:sp>
        <p:sp>
          <p:nvSpPr>
            <p:cNvPr id="8" name="TextBox 8">
              <a:extLst>
                <a:ext uri="{FF2B5EF4-FFF2-40B4-BE49-F238E27FC236}">
                  <a16:creationId xmlns:a16="http://schemas.microsoft.com/office/drawing/2014/main" id="{4D0706A8-1125-AE90-4BA6-C3454B312361}"/>
                </a:ext>
              </a:extLst>
            </p:cNvPr>
            <p:cNvSpPr txBox="1"/>
            <p:nvPr/>
          </p:nvSpPr>
          <p:spPr>
            <a:xfrm>
              <a:off x="0" y="-57150"/>
              <a:ext cx="1624031" cy="463550"/>
            </a:xfrm>
            <a:prstGeom prst="rect">
              <a:avLst/>
            </a:prstGeom>
          </p:spPr>
          <p:txBody>
            <a:bodyPr lIns="50800" tIns="50800" rIns="50800" bIns="50800" rtlCol="0" anchor="ctr"/>
            <a:lstStyle/>
            <a:p>
              <a:pPr algn="ctr">
                <a:lnSpc>
                  <a:spcPts val="3359"/>
                </a:lnSpc>
              </a:pPr>
              <a:endParaRPr/>
            </a:p>
          </p:txBody>
        </p:sp>
      </p:grpSp>
      <p:grpSp>
        <p:nvGrpSpPr>
          <p:cNvPr id="9" name="Group 9">
            <a:extLst>
              <a:ext uri="{FF2B5EF4-FFF2-40B4-BE49-F238E27FC236}">
                <a16:creationId xmlns:a16="http://schemas.microsoft.com/office/drawing/2014/main" id="{B714AD23-3E22-67E3-3B69-EA762240978B}"/>
              </a:ext>
            </a:extLst>
          </p:cNvPr>
          <p:cNvGrpSpPr/>
          <p:nvPr/>
        </p:nvGrpSpPr>
        <p:grpSpPr>
          <a:xfrm>
            <a:off x="1373416" y="3756143"/>
            <a:ext cx="2450872" cy="2450872"/>
            <a:chOff x="0" y="0"/>
            <a:chExt cx="812800" cy="812800"/>
          </a:xfrm>
        </p:grpSpPr>
        <p:sp>
          <p:nvSpPr>
            <p:cNvPr id="10" name="Freeform 10">
              <a:extLst>
                <a:ext uri="{FF2B5EF4-FFF2-40B4-BE49-F238E27FC236}">
                  <a16:creationId xmlns:a16="http://schemas.microsoft.com/office/drawing/2014/main" id="{2D7061C0-34B3-721A-17D0-F7CBAD361D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5D9"/>
            </a:solidFill>
          </p:spPr>
          <p:txBody>
            <a:bodyPr/>
            <a:lstStyle/>
            <a:p>
              <a:endParaRPr lang="en-US"/>
            </a:p>
          </p:txBody>
        </p:sp>
        <p:sp>
          <p:nvSpPr>
            <p:cNvPr id="11" name="TextBox 11">
              <a:extLst>
                <a:ext uri="{FF2B5EF4-FFF2-40B4-BE49-F238E27FC236}">
                  <a16:creationId xmlns:a16="http://schemas.microsoft.com/office/drawing/2014/main" id="{946AD5AD-F9D5-46AF-EE8D-1BC0B7CE3CB8}"/>
                </a:ext>
              </a:extLst>
            </p:cNvPr>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2" name="Group 12">
            <a:extLst>
              <a:ext uri="{FF2B5EF4-FFF2-40B4-BE49-F238E27FC236}">
                <a16:creationId xmlns:a16="http://schemas.microsoft.com/office/drawing/2014/main" id="{D530ACE5-3696-96B1-DA0D-BCED95A78E79}"/>
              </a:ext>
            </a:extLst>
          </p:cNvPr>
          <p:cNvGrpSpPr/>
          <p:nvPr/>
        </p:nvGrpSpPr>
        <p:grpSpPr>
          <a:xfrm>
            <a:off x="5393647" y="5715338"/>
            <a:ext cx="3137273" cy="785076"/>
            <a:chOff x="0" y="0"/>
            <a:chExt cx="1624031" cy="406400"/>
          </a:xfrm>
        </p:grpSpPr>
        <p:sp>
          <p:nvSpPr>
            <p:cNvPr id="13" name="Freeform 13">
              <a:extLst>
                <a:ext uri="{FF2B5EF4-FFF2-40B4-BE49-F238E27FC236}">
                  <a16:creationId xmlns:a16="http://schemas.microsoft.com/office/drawing/2014/main" id="{FD2E57A7-F08B-FFF4-D868-E1136CE74BEA}"/>
                </a:ext>
              </a:extLst>
            </p:cNvPr>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0345E4"/>
            </a:solidFill>
          </p:spPr>
          <p:txBody>
            <a:bodyPr/>
            <a:lstStyle/>
            <a:p>
              <a:endParaRPr lang="en-US"/>
            </a:p>
          </p:txBody>
        </p:sp>
        <p:sp>
          <p:nvSpPr>
            <p:cNvPr id="14" name="TextBox 14">
              <a:extLst>
                <a:ext uri="{FF2B5EF4-FFF2-40B4-BE49-F238E27FC236}">
                  <a16:creationId xmlns:a16="http://schemas.microsoft.com/office/drawing/2014/main" id="{6636EAEA-3220-40BF-3A23-ED8483247770}"/>
                </a:ext>
              </a:extLst>
            </p:cNvPr>
            <p:cNvSpPr txBox="1"/>
            <p:nvPr/>
          </p:nvSpPr>
          <p:spPr>
            <a:xfrm>
              <a:off x="0" y="-57150"/>
              <a:ext cx="1624031" cy="463550"/>
            </a:xfrm>
            <a:prstGeom prst="rect">
              <a:avLst/>
            </a:prstGeom>
          </p:spPr>
          <p:txBody>
            <a:bodyPr lIns="50800" tIns="50800" rIns="50800" bIns="50800" rtlCol="0" anchor="ctr"/>
            <a:lstStyle/>
            <a:p>
              <a:pPr algn="ctr">
                <a:lnSpc>
                  <a:spcPts val="3359"/>
                </a:lnSpc>
              </a:pPr>
              <a:endParaRPr/>
            </a:p>
          </p:txBody>
        </p:sp>
      </p:grpSp>
      <p:grpSp>
        <p:nvGrpSpPr>
          <p:cNvPr id="15" name="Group 15">
            <a:extLst>
              <a:ext uri="{FF2B5EF4-FFF2-40B4-BE49-F238E27FC236}">
                <a16:creationId xmlns:a16="http://schemas.microsoft.com/office/drawing/2014/main" id="{4592B233-A4DE-C117-2DDB-36BEB83013D2}"/>
              </a:ext>
            </a:extLst>
          </p:cNvPr>
          <p:cNvGrpSpPr/>
          <p:nvPr/>
        </p:nvGrpSpPr>
        <p:grpSpPr>
          <a:xfrm>
            <a:off x="5736848" y="2639059"/>
            <a:ext cx="2450872" cy="2450872"/>
            <a:chOff x="0" y="0"/>
            <a:chExt cx="812800" cy="812800"/>
          </a:xfrm>
        </p:grpSpPr>
        <p:sp>
          <p:nvSpPr>
            <p:cNvPr id="16" name="Freeform 16">
              <a:extLst>
                <a:ext uri="{FF2B5EF4-FFF2-40B4-BE49-F238E27FC236}">
                  <a16:creationId xmlns:a16="http://schemas.microsoft.com/office/drawing/2014/main" id="{F40BFA1E-3952-24C3-00EB-28D40EBAF3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7" name="TextBox 17">
              <a:extLst>
                <a:ext uri="{FF2B5EF4-FFF2-40B4-BE49-F238E27FC236}">
                  <a16:creationId xmlns:a16="http://schemas.microsoft.com/office/drawing/2014/main" id="{DE4FF06D-BA69-A8AE-3ABD-FFA3B9C3C119}"/>
                </a:ext>
              </a:extLst>
            </p:cNvPr>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8" name="Group 18">
            <a:extLst>
              <a:ext uri="{FF2B5EF4-FFF2-40B4-BE49-F238E27FC236}">
                <a16:creationId xmlns:a16="http://schemas.microsoft.com/office/drawing/2014/main" id="{26035446-3B62-04A4-061E-4BC40100E4D0}"/>
              </a:ext>
            </a:extLst>
          </p:cNvPr>
          <p:cNvGrpSpPr/>
          <p:nvPr/>
        </p:nvGrpSpPr>
        <p:grpSpPr>
          <a:xfrm>
            <a:off x="14120511" y="5715338"/>
            <a:ext cx="3137273" cy="785076"/>
            <a:chOff x="0" y="0"/>
            <a:chExt cx="1624031" cy="406400"/>
          </a:xfrm>
        </p:grpSpPr>
        <p:sp>
          <p:nvSpPr>
            <p:cNvPr id="19" name="Freeform 19">
              <a:extLst>
                <a:ext uri="{FF2B5EF4-FFF2-40B4-BE49-F238E27FC236}">
                  <a16:creationId xmlns:a16="http://schemas.microsoft.com/office/drawing/2014/main" id="{E53990B5-5810-E65E-AA3C-B1B570D81A2C}"/>
                </a:ext>
              </a:extLst>
            </p:cNvPr>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03209B"/>
            </a:solidFill>
          </p:spPr>
          <p:txBody>
            <a:bodyPr/>
            <a:lstStyle/>
            <a:p>
              <a:endParaRPr lang="en-US" dirty="0"/>
            </a:p>
          </p:txBody>
        </p:sp>
        <p:sp>
          <p:nvSpPr>
            <p:cNvPr id="20" name="TextBox 20">
              <a:extLst>
                <a:ext uri="{FF2B5EF4-FFF2-40B4-BE49-F238E27FC236}">
                  <a16:creationId xmlns:a16="http://schemas.microsoft.com/office/drawing/2014/main" id="{3B9FF9A1-E4E4-F605-87C5-073804EF5229}"/>
                </a:ext>
              </a:extLst>
            </p:cNvPr>
            <p:cNvSpPr txBox="1"/>
            <p:nvPr/>
          </p:nvSpPr>
          <p:spPr>
            <a:xfrm>
              <a:off x="0" y="-57150"/>
              <a:ext cx="1624031" cy="463550"/>
            </a:xfrm>
            <a:prstGeom prst="rect">
              <a:avLst/>
            </a:prstGeom>
          </p:spPr>
          <p:txBody>
            <a:bodyPr lIns="50800" tIns="50800" rIns="50800" bIns="50800" rtlCol="0" anchor="ctr"/>
            <a:lstStyle/>
            <a:p>
              <a:pPr algn="ctr">
                <a:lnSpc>
                  <a:spcPts val="3359"/>
                </a:lnSpc>
              </a:pPr>
              <a:endParaRPr/>
            </a:p>
          </p:txBody>
        </p:sp>
      </p:grpSp>
      <p:grpSp>
        <p:nvGrpSpPr>
          <p:cNvPr id="21" name="Group 21">
            <a:extLst>
              <a:ext uri="{FF2B5EF4-FFF2-40B4-BE49-F238E27FC236}">
                <a16:creationId xmlns:a16="http://schemas.microsoft.com/office/drawing/2014/main" id="{729A6580-5582-4478-807C-FB920E098D8E}"/>
              </a:ext>
            </a:extLst>
          </p:cNvPr>
          <p:cNvGrpSpPr/>
          <p:nvPr/>
        </p:nvGrpSpPr>
        <p:grpSpPr>
          <a:xfrm>
            <a:off x="14463712" y="2639059"/>
            <a:ext cx="2450872" cy="2450872"/>
            <a:chOff x="0" y="0"/>
            <a:chExt cx="812800" cy="812800"/>
          </a:xfrm>
        </p:grpSpPr>
        <p:sp>
          <p:nvSpPr>
            <p:cNvPr id="22" name="Freeform 22">
              <a:extLst>
                <a:ext uri="{FF2B5EF4-FFF2-40B4-BE49-F238E27FC236}">
                  <a16:creationId xmlns:a16="http://schemas.microsoft.com/office/drawing/2014/main" id="{56CE0FB6-5FC6-901C-E445-AA06F91A76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09B"/>
            </a:solidFill>
          </p:spPr>
          <p:txBody>
            <a:bodyPr/>
            <a:lstStyle/>
            <a:p>
              <a:endParaRPr lang="en-US"/>
            </a:p>
          </p:txBody>
        </p:sp>
        <p:sp>
          <p:nvSpPr>
            <p:cNvPr id="23" name="TextBox 23">
              <a:extLst>
                <a:ext uri="{FF2B5EF4-FFF2-40B4-BE49-F238E27FC236}">
                  <a16:creationId xmlns:a16="http://schemas.microsoft.com/office/drawing/2014/main" id="{35415EDC-FC9D-8576-A601-203E1ABC51BE}"/>
                </a:ext>
              </a:extLst>
            </p:cNvPr>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24" name="Group 24">
            <a:extLst>
              <a:ext uri="{FF2B5EF4-FFF2-40B4-BE49-F238E27FC236}">
                <a16:creationId xmlns:a16="http://schemas.microsoft.com/office/drawing/2014/main" id="{ADCCD3CA-43DC-DA23-6D95-BE655D2B9FF1}"/>
              </a:ext>
            </a:extLst>
          </p:cNvPr>
          <p:cNvGrpSpPr/>
          <p:nvPr/>
        </p:nvGrpSpPr>
        <p:grpSpPr>
          <a:xfrm>
            <a:off x="9757079" y="6832422"/>
            <a:ext cx="3137273" cy="785076"/>
            <a:chOff x="0" y="0"/>
            <a:chExt cx="1624031" cy="406400"/>
          </a:xfrm>
        </p:grpSpPr>
        <p:sp>
          <p:nvSpPr>
            <p:cNvPr id="25" name="Freeform 25">
              <a:extLst>
                <a:ext uri="{FF2B5EF4-FFF2-40B4-BE49-F238E27FC236}">
                  <a16:creationId xmlns:a16="http://schemas.microsoft.com/office/drawing/2014/main" id="{3FD0F38A-8770-A374-59B9-85ED22F3141C}"/>
                </a:ext>
              </a:extLst>
            </p:cNvPr>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4A80BE"/>
            </a:solidFill>
          </p:spPr>
          <p:txBody>
            <a:bodyPr/>
            <a:lstStyle/>
            <a:p>
              <a:endParaRPr lang="en-US"/>
            </a:p>
          </p:txBody>
        </p:sp>
        <p:sp>
          <p:nvSpPr>
            <p:cNvPr id="26" name="TextBox 26">
              <a:extLst>
                <a:ext uri="{FF2B5EF4-FFF2-40B4-BE49-F238E27FC236}">
                  <a16:creationId xmlns:a16="http://schemas.microsoft.com/office/drawing/2014/main" id="{F9AC0271-1803-EF12-21A9-D3B92557BD79}"/>
                </a:ext>
              </a:extLst>
            </p:cNvPr>
            <p:cNvSpPr txBox="1"/>
            <p:nvPr/>
          </p:nvSpPr>
          <p:spPr>
            <a:xfrm>
              <a:off x="0" y="-57150"/>
              <a:ext cx="1624031" cy="463550"/>
            </a:xfrm>
            <a:prstGeom prst="rect">
              <a:avLst/>
            </a:prstGeom>
          </p:spPr>
          <p:txBody>
            <a:bodyPr lIns="50800" tIns="50800" rIns="50800" bIns="50800" rtlCol="0" anchor="ctr"/>
            <a:lstStyle/>
            <a:p>
              <a:pPr algn="ctr">
                <a:lnSpc>
                  <a:spcPts val="3359"/>
                </a:lnSpc>
              </a:pPr>
              <a:endParaRPr/>
            </a:p>
          </p:txBody>
        </p:sp>
      </p:grpSp>
      <p:grpSp>
        <p:nvGrpSpPr>
          <p:cNvPr id="27" name="Group 27">
            <a:extLst>
              <a:ext uri="{FF2B5EF4-FFF2-40B4-BE49-F238E27FC236}">
                <a16:creationId xmlns:a16="http://schemas.microsoft.com/office/drawing/2014/main" id="{2769BE34-C88F-B0B1-C09E-0E063D86C222}"/>
              </a:ext>
            </a:extLst>
          </p:cNvPr>
          <p:cNvGrpSpPr/>
          <p:nvPr/>
        </p:nvGrpSpPr>
        <p:grpSpPr>
          <a:xfrm>
            <a:off x="10100280" y="3756143"/>
            <a:ext cx="2450872" cy="2450872"/>
            <a:chOff x="0" y="0"/>
            <a:chExt cx="812800" cy="812800"/>
          </a:xfrm>
        </p:grpSpPr>
        <p:sp>
          <p:nvSpPr>
            <p:cNvPr id="28" name="Freeform 28">
              <a:extLst>
                <a:ext uri="{FF2B5EF4-FFF2-40B4-BE49-F238E27FC236}">
                  <a16:creationId xmlns:a16="http://schemas.microsoft.com/office/drawing/2014/main" id="{A3ECA5B6-3B38-B092-154B-4ABE596CF60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0BE"/>
            </a:solidFill>
          </p:spPr>
          <p:txBody>
            <a:bodyPr/>
            <a:lstStyle/>
            <a:p>
              <a:endParaRPr lang="en-US"/>
            </a:p>
          </p:txBody>
        </p:sp>
        <p:sp>
          <p:nvSpPr>
            <p:cNvPr id="29" name="TextBox 29">
              <a:extLst>
                <a:ext uri="{FF2B5EF4-FFF2-40B4-BE49-F238E27FC236}">
                  <a16:creationId xmlns:a16="http://schemas.microsoft.com/office/drawing/2014/main" id="{868E8049-F680-1226-E204-42D081A6CE24}"/>
                </a:ext>
              </a:extLst>
            </p:cNvPr>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30" name="Freeform 30">
            <a:extLst>
              <a:ext uri="{FF2B5EF4-FFF2-40B4-BE49-F238E27FC236}">
                <a16:creationId xmlns:a16="http://schemas.microsoft.com/office/drawing/2014/main" id="{596FE2B9-C052-9A7C-8027-484FFCED3024}"/>
              </a:ext>
            </a:extLst>
          </p:cNvPr>
          <p:cNvSpPr/>
          <p:nvPr/>
        </p:nvSpPr>
        <p:spPr>
          <a:xfrm rot="-1785718">
            <a:off x="-386857" y="8352270"/>
            <a:ext cx="1620285" cy="2899839"/>
          </a:xfrm>
          <a:custGeom>
            <a:avLst/>
            <a:gdLst/>
            <a:ahLst/>
            <a:cxnLst/>
            <a:rect l="l" t="t" r="r" b="b"/>
            <a:pathLst>
              <a:path w="1620285" h="2899839">
                <a:moveTo>
                  <a:pt x="0" y="0"/>
                </a:moveTo>
                <a:lnTo>
                  <a:pt x="1620286" y="0"/>
                </a:lnTo>
                <a:lnTo>
                  <a:pt x="1620286" y="2899839"/>
                </a:lnTo>
                <a:lnTo>
                  <a:pt x="0" y="2899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D7B49977-69C8-7225-C150-21936AAF4F24}"/>
              </a:ext>
            </a:extLst>
          </p:cNvPr>
          <p:cNvSpPr/>
          <p:nvPr/>
        </p:nvSpPr>
        <p:spPr>
          <a:xfrm rot="-2464649">
            <a:off x="17344804" y="-2204126"/>
            <a:ext cx="1841373" cy="4114800"/>
          </a:xfrm>
          <a:custGeom>
            <a:avLst/>
            <a:gdLst/>
            <a:ahLst/>
            <a:cxnLst/>
            <a:rect l="l" t="t" r="r" b="b"/>
            <a:pathLst>
              <a:path w="1841373" h="4114800">
                <a:moveTo>
                  <a:pt x="0" y="0"/>
                </a:moveTo>
                <a:lnTo>
                  <a:pt x="1841373" y="0"/>
                </a:lnTo>
                <a:lnTo>
                  <a:pt x="184137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Freeform 32">
            <a:extLst>
              <a:ext uri="{FF2B5EF4-FFF2-40B4-BE49-F238E27FC236}">
                <a16:creationId xmlns:a16="http://schemas.microsoft.com/office/drawing/2014/main" id="{AE963B98-C52B-8275-F09E-31BC43791E3D}"/>
              </a:ext>
            </a:extLst>
          </p:cNvPr>
          <p:cNvSpPr/>
          <p:nvPr/>
        </p:nvSpPr>
        <p:spPr>
          <a:xfrm rot="-3603870">
            <a:off x="3861470" y="2528109"/>
            <a:ext cx="1147310" cy="1307476"/>
          </a:xfrm>
          <a:custGeom>
            <a:avLst/>
            <a:gdLst/>
            <a:ahLst/>
            <a:cxnLst/>
            <a:rect l="l" t="t" r="r" b="b"/>
            <a:pathLst>
              <a:path w="1147310" h="1307476">
                <a:moveTo>
                  <a:pt x="0" y="0"/>
                </a:moveTo>
                <a:lnTo>
                  <a:pt x="1147310" y="0"/>
                </a:lnTo>
                <a:lnTo>
                  <a:pt x="1147310" y="1307475"/>
                </a:lnTo>
                <a:lnTo>
                  <a:pt x="0" y="13074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B0E46BFD-E48F-52ED-4179-047C906E5792}"/>
              </a:ext>
            </a:extLst>
          </p:cNvPr>
          <p:cNvSpPr/>
          <p:nvPr/>
        </p:nvSpPr>
        <p:spPr>
          <a:xfrm rot="-3603870">
            <a:off x="12830286" y="2528109"/>
            <a:ext cx="1147310" cy="1307476"/>
          </a:xfrm>
          <a:custGeom>
            <a:avLst/>
            <a:gdLst/>
            <a:ahLst/>
            <a:cxnLst/>
            <a:rect l="l" t="t" r="r" b="b"/>
            <a:pathLst>
              <a:path w="1147310" h="1307476">
                <a:moveTo>
                  <a:pt x="0" y="0"/>
                </a:moveTo>
                <a:lnTo>
                  <a:pt x="1147310" y="0"/>
                </a:lnTo>
                <a:lnTo>
                  <a:pt x="1147310" y="1307475"/>
                </a:lnTo>
                <a:lnTo>
                  <a:pt x="0" y="13074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DF12A718-76BD-482B-E2FF-11A8F6C07D25}"/>
              </a:ext>
            </a:extLst>
          </p:cNvPr>
          <p:cNvSpPr/>
          <p:nvPr/>
        </p:nvSpPr>
        <p:spPr>
          <a:xfrm rot="-7175709" flipH="1">
            <a:off x="8465824" y="4436193"/>
            <a:ext cx="1147310" cy="1307476"/>
          </a:xfrm>
          <a:custGeom>
            <a:avLst/>
            <a:gdLst/>
            <a:ahLst/>
            <a:cxnLst/>
            <a:rect l="l" t="t" r="r" b="b"/>
            <a:pathLst>
              <a:path w="1147310" h="1307476">
                <a:moveTo>
                  <a:pt x="1147310" y="0"/>
                </a:moveTo>
                <a:lnTo>
                  <a:pt x="0" y="0"/>
                </a:lnTo>
                <a:lnTo>
                  <a:pt x="0" y="1307476"/>
                </a:lnTo>
                <a:lnTo>
                  <a:pt x="1147310" y="1307476"/>
                </a:lnTo>
                <a:lnTo>
                  <a:pt x="114731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7D815AEA-63B3-B7A4-1B7E-160BEF665A4A}"/>
              </a:ext>
            </a:extLst>
          </p:cNvPr>
          <p:cNvSpPr/>
          <p:nvPr/>
        </p:nvSpPr>
        <p:spPr>
          <a:xfrm>
            <a:off x="17363517" y="267899"/>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8" name="Freeform 38">
            <a:extLst>
              <a:ext uri="{FF2B5EF4-FFF2-40B4-BE49-F238E27FC236}">
                <a16:creationId xmlns:a16="http://schemas.microsoft.com/office/drawing/2014/main" id="{68C0D4E4-2C89-0B9F-F8B5-FD2A16E0DF3C}"/>
              </a:ext>
            </a:extLst>
          </p:cNvPr>
          <p:cNvSpPr/>
          <p:nvPr/>
        </p:nvSpPr>
        <p:spPr>
          <a:xfrm>
            <a:off x="418468" y="9617213"/>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9" name="Freeform 39">
            <a:extLst>
              <a:ext uri="{FF2B5EF4-FFF2-40B4-BE49-F238E27FC236}">
                <a16:creationId xmlns:a16="http://schemas.microsoft.com/office/drawing/2014/main" id="{EB9D8851-2348-54FC-AD4E-41BAD9DA1E5E}"/>
              </a:ext>
            </a:extLst>
          </p:cNvPr>
          <p:cNvSpPr/>
          <p:nvPr/>
        </p:nvSpPr>
        <p:spPr>
          <a:xfrm flipV="1">
            <a:off x="-450335" y="-146726"/>
            <a:ext cx="1374818" cy="1000180"/>
          </a:xfrm>
          <a:custGeom>
            <a:avLst/>
            <a:gdLst/>
            <a:ahLst/>
            <a:cxnLst/>
            <a:rect l="l" t="t" r="r" b="b"/>
            <a:pathLst>
              <a:path w="1374818" h="1000180">
                <a:moveTo>
                  <a:pt x="0" y="1000180"/>
                </a:moveTo>
                <a:lnTo>
                  <a:pt x="1374818" y="1000180"/>
                </a:lnTo>
                <a:lnTo>
                  <a:pt x="1374818" y="0"/>
                </a:lnTo>
                <a:lnTo>
                  <a:pt x="0" y="0"/>
                </a:lnTo>
                <a:lnTo>
                  <a:pt x="0" y="100018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0" name="Freeform 40">
            <a:extLst>
              <a:ext uri="{FF2B5EF4-FFF2-40B4-BE49-F238E27FC236}">
                <a16:creationId xmlns:a16="http://schemas.microsoft.com/office/drawing/2014/main" id="{5D8BA6A3-5C26-9571-43A3-60231E263E93}"/>
              </a:ext>
            </a:extLst>
          </p:cNvPr>
          <p:cNvSpPr/>
          <p:nvPr/>
        </p:nvSpPr>
        <p:spPr>
          <a:xfrm>
            <a:off x="17668633" y="9459055"/>
            <a:ext cx="1198551" cy="1056223"/>
          </a:xfrm>
          <a:custGeom>
            <a:avLst/>
            <a:gdLst/>
            <a:ahLst/>
            <a:cxnLst/>
            <a:rect l="l" t="t" r="r" b="b"/>
            <a:pathLst>
              <a:path w="1198551" h="1056223">
                <a:moveTo>
                  <a:pt x="0" y="0"/>
                </a:moveTo>
                <a:lnTo>
                  <a:pt x="1198551" y="0"/>
                </a:lnTo>
                <a:lnTo>
                  <a:pt x="1198551" y="1056223"/>
                </a:lnTo>
                <a:lnTo>
                  <a:pt x="0" y="10562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43" name="TextBox 43">
            <a:extLst>
              <a:ext uri="{FF2B5EF4-FFF2-40B4-BE49-F238E27FC236}">
                <a16:creationId xmlns:a16="http://schemas.microsoft.com/office/drawing/2014/main" id="{A38BC595-519B-5534-954E-8EFDF8CF8DC3}"/>
              </a:ext>
            </a:extLst>
          </p:cNvPr>
          <p:cNvSpPr txBox="1"/>
          <p:nvPr/>
        </p:nvSpPr>
        <p:spPr>
          <a:xfrm>
            <a:off x="3478543" y="812049"/>
            <a:ext cx="11121871" cy="628377"/>
          </a:xfrm>
          <a:prstGeom prst="rect">
            <a:avLst/>
          </a:prstGeom>
        </p:spPr>
        <p:txBody>
          <a:bodyPr wrap="square" lIns="0" tIns="0" rIns="0" bIns="0" rtlCol="0" anchor="t">
            <a:spAutoFit/>
          </a:bodyPr>
          <a:lstStyle/>
          <a:p>
            <a:pPr algn="ctr">
              <a:lnSpc>
                <a:spcPts val="4944"/>
              </a:lnSpc>
            </a:pPr>
            <a:r>
              <a:rPr lang="en-US" sz="4800" b="1" spc="153" dirty="0">
                <a:solidFill>
                  <a:srgbClr val="3C4C59"/>
                </a:solidFill>
                <a:latin typeface="Barlow Bold"/>
                <a:ea typeface="Barlow Bold"/>
                <a:cs typeface="Barlow Bold"/>
                <a:sym typeface="Barlow Bold"/>
              </a:rPr>
              <a:t>CYBERSECURITY BREACH RESOURCES</a:t>
            </a:r>
          </a:p>
        </p:txBody>
      </p:sp>
      <p:sp>
        <p:nvSpPr>
          <p:cNvPr id="44" name="TextBox 44">
            <a:extLst>
              <a:ext uri="{FF2B5EF4-FFF2-40B4-BE49-F238E27FC236}">
                <a16:creationId xmlns:a16="http://schemas.microsoft.com/office/drawing/2014/main" id="{A5FFB99D-2121-11AE-2D64-518B2F5CDBA4}"/>
              </a:ext>
            </a:extLst>
          </p:cNvPr>
          <p:cNvSpPr txBox="1"/>
          <p:nvPr/>
        </p:nvSpPr>
        <p:spPr>
          <a:xfrm>
            <a:off x="1028700" y="7017052"/>
            <a:ext cx="3140305" cy="320601"/>
          </a:xfrm>
          <a:prstGeom prst="rect">
            <a:avLst/>
          </a:prstGeom>
        </p:spPr>
        <p:txBody>
          <a:bodyPr lIns="0" tIns="0" rIns="0" bIns="0" rtlCol="0" anchor="t">
            <a:spAutoFit/>
          </a:bodyPr>
          <a:lstStyle/>
          <a:p>
            <a:pPr algn="ctr">
              <a:lnSpc>
                <a:spcPts val="2800"/>
              </a:lnSpc>
            </a:pPr>
            <a:r>
              <a:rPr lang="en-US" sz="2000" b="1" u="sng" dirty="0">
                <a:latin typeface="Barlow Semi-Bold"/>
                <a:ea typeface="Barlow Semi-Bold"/>
                <a:cs typeface="Barlow Semi-Bold"/>
                <a:sym typeface="Barlow Semi-Bold"/>
              </a:rPr>
              <a:t>Change Healthcare</a:t>
            </a:r>
            <a:endParaRPr lang="en-US" sz="2000" b="1" u="sng" dirty="0">
              <a:latin typeface="Barlow Semi-Bold"/>
              <a:ea typeface="Barlow Semi-Bold"/>
              <a:cs typeface="Barlow Semi-Bold"/>
              <a:sym typeface="Barlow Semi-Bold"/>
              <a:hlinkClick r:id="rId16" tooltip="https://www.nist.gov/cyberframework">
                <a:extLst>
                  <a:ext uri="{A12FA001-AC4F-418D-AE19-62706E023703}">
                    <ahyp:hlinkClr xmlns:ahyp="http://schemas.microsoft.com/office/drawing/2018/hyperlinkcolor" val="tx"/>
                  </a:ext>
                </a:extLst>
              </a:hlinkClick>
            </a:endParaRPr>
          </a:p>
        </p:txBody>
      </p:sp>
      <p:sp>
        <p:nvSpPr>
          <p:cNvPr id="45" name="TextBox 45">
            <a:extLst>
              <a:ext uri="{FF2B5EF4-FFF2-40B4-BE49-F238E27FC236}">
                <a16:creationId xmlns:a16="http://schemas.microsoft.com/office/drawing/2014/main" id="{F74EE225-3743-33C8-5AFA-AE09725E2092}"/>
              </a:ext>
            </a:extLst>
          </p:cNvPr>
          <p:cNvSpPr txBox="1"/>
          <p:nvPr/>
        </p:nvSpPr>
        <p:spPr>
          <a:xfrm>
            <a:off x="1028700" y="7854000"/>
            <a:ext cx="3009900" cy="889987"/>
          </a:xfrm>
          <a:prstGeom prst="rect">
            <a:avLst/>
          </a:prstGeom>
        </p:spPr>
        <p:txBody>
          <a:bodyPr wrap="square" lIns="0" tIns="0" rIns="0" bIns="0" rtlCol="0" anchor="t">
            <a:spAutoFit/>
          </a:bodyPr>
          <a:lstStyle/>
          <a:p>
            <a:pPr marL="0" lvl="0" indent="0" algn="ctr">
              <a:lnSpc>
                <a:spcPts val="2380"/>
              </a:lnSpc>
              <a:spcBef>
                <a:spcPct val="0"/>
              </a:spcBef>
            </a:pPr>
            <a:r>
              <a:rPr lang="en-US" sz="1700" b="1" dirty="0">
                <a:latin typeface="Barlow Medium"/>
                <a:ea typeface="Barlow Medium"/>
                <a:cs typeface="Barlow Medium"/>
                <a:sym typeface="Barlow Medium"/>
              </a:rPr>
              <a:t>Ransomware Attack</a:t>
            </a:r>
            <a:br>
              <a:rPr lang="en-US" sz="1700" b="1" dirty="0">
                <a:latin typeface="Barlow Medium"/>
                <a:ea typeface="Barlow Medium"/>
                <a:cs typeface="Barlow Medium"/>
                <a:sym typeface="Barlow Medium"/>
              </a:rPr>
            </a:br>
            <a:r>
              <a:rPr lang="en-US" sz="1700" b="1" dirty="0">
                <a:latin typeface="Barlow Medium"/>
                <a:ea typeface="Barlow Medium"/>
                <a:cs typeface="Barlow Medium"/>
                <a:sym typeface="Barlow Medium"/>
              </a:rPr>
              <a:t>No MFA set-up</a:t>
            </a:r>
            <a:br>
              <a:rPr lang="en-US" sz="1700" b="1" dirty="0">
                <a:latin typeface="Barlow Medium"/>
                <a:ea typeface="Barlow Medium"/>
                <a:cs typeface="Barlow Medium"/>
                <a:sym typeface="Barlow Medium"/>
              </a:rPr>
            </a:br>
            <a:r>
              <a:rPr lang="en-US" sz="1700" b="1" dirty="0">
                <a:latin typeface="Barlow Medium"/>
                <a:ea typeface="Barlow Medium"/>
                <a:cs typeface="Barlow Medium"/>
                <a:sym typeface="Barlow Medium"/>
              </a:rPr>
              <a:t>February 2024</a:t>
            </a:r>
          </a:p>
        </p:txBody>
      </p:sp>
      <p:sp>
        <p:nvSpPr>
          <p:cNvPr id="46" name="TextBox 46">
            <a:extLst>
              <a:ext uri="{FF2B5EF4-FFF2-40B4-BE49-F238E27FC236}">
                <a16:creationId xmlns:a16="http://schemas.microsoft.com/office/drawing/2014/main" id="{98E84C08-ECEA-37A8-3E38-B4980F6D2930}"/>
              </a:ext>
            </a:extLst>
          </p:cNvPr>
          <p:cNvSpPr txBox="1"/>
          <p:nvPr/>
        </p:nvSpPr>
        <p:spPr>
          <a:xfrm>
            <a:off x="5392132" y="5899968"/>
            <a:ext cx="3140305" cy="320601"/>
          </a:xfrm>
          <a:prstGeom prst="rect">
            <a:avLst/>
          </a:prstGeom>
        </p:spPr>
        <p:txBody>
          <a:bodyPr lIns="0" tIns="0" rIns="0" bIns="0" rtlCol="0" anchor="t">
            <a:spAutoFit/>
          </a:bodyPr>
          <a:lstStyle/>
          <a:p>
            <a:pPr algn="ctr">
              <a:lnSpc>
                <a:spcPts val="2800"/>
              </a:lnSpc>
            </a:pPr>
            <a:r>
              <a:rPr lang="en-US" sz="2000" b="1" u="sng" dirty="0">
                <a:latin typeface="Barlow Semi-Bold"/>
                <a:ea typeface="Barlow Semi-Bold"/>
                <a:cs typeface="Barlow Semi-Bold"/>
                <a:sym typeface="Barlow Semi-Bold"/>
                <a:hlinkClick r:id="rId17" tooltip="https://csrc.nist.gov/projects/risk-management">
                  <a:extLst>
                    <a:ext uri="{A12FA001-AC4F-418D-AE19-62706E023703}">
                      <ahyp:hlinkClr xmlns:ahyp="http://schemas.microsoft.com/office/drawing/2018/hyperlinkcolor" val="tx"/>
                    </a:ext>
                  </a:extLst>
                </a:hlinkClick>
              </a:rPr>
              <a:t>Starbucks</a:t>
            </a:r>
            <a:endParaRPr lang="en-US" sz="2000" b="1" u="sng" dirty="0">
              <a:latin typeface="Barlow Semi-Bold"/>
              <a:ea typeface="Barlow Semi-Bold"/>
              <a:cs typeface="Barlow Semi-Bold"/>
              <a:sym typeface="Barlow Semi-Bold"/>
              <a:hlinkClick r:id="rId18" tooltip="https://csrc.nist.gov/projects/risk-management">
                <a:extLst>
                  <a:ext uri="{A12FA001-AC4F-418D-AE19-62706E023703}">
                    <ahyp:hlinkClr xmlns:ahyp="http://schemas.microsoft.com/office/drawing/2018/hyperlinkcolor" val="tx"/>
                  </a:ext>
                </a:extLst>
              </a:hlinkClick>
            </a:endParaRPr>
          </a:p>
        </p:txBody>
      </p:sp>
      <p:sp>
        <p:nvSpPr>
          <p:cNvPr id="47" name="TextBox 47">
            <a:extLst>
              <a:ext uri="{FF2B5EF4-FFF2-40B4-BE49-F238E27FC236}">
                <a16:creationId xmlns:a16="http://schemas.microsoft.com/office/drawing/2014/main" id="{B81BCA4E-17BE-DC17-BA55-0F58F4C9C25F}"/>
              </a:ext>
            </a:extLst>
          </p:cNvPr>
          <p:cNvSpPr txBox="1"/>
          <p:nvPr/>
        </p:nvSpPr>
        <p:spPr>
          <a:xfrm>
            <a:off x="5392132" y="6736917"/>
            <a:ext cx="3140305" cy="889987"/>
          </a:xfrm>
          <a:prstGeom prst="rect">
            <a:avLst/>
          </a:prstGeom>
        </p:spPr>
        <p:txBody>
          <a:bodyPr lIns="0" tIns="0" rIns="0" bIns="0" rtlCol="0" anchor="t">
            <a:spAutoFit/>
          </a:bodyPr>
          <a:lstStyle/>
          <a:p>
            <a:pPr marL="0" lvl="0" indent="0" algn="ctr">
              <a:lnSpc>
                <a:spcPts val="2380"/>
              </a:lnSpc>
              <a:spcBef>
                <a:spcPct val="0"/>
              </a:spcBef>
            </a:pPr>
            <a:r>
              <a:rPr lang="en-US" sz="1700" b="1" dirty="0">
                <a:latin typeface="Barlow Medium"/>
                <a:ea typeface="Barlow Medium"/>
                <a:cs typeface="Barlow Medium"/>
                <a:sym typeface="Barlow Medium"/>
              </a:rPr>
              <a:t>Ransomware Attack</a:t>
            </a:r>
            <a:br>
              <a:rPr lang="en-US" sz="1700" b="1" dirty="0">
                <a:latin typeface="Barlow Medium"/>
                <a:ea typeface="Barlow Medium"/>
                <a:cs typeface="Barlow Medium"/>
                <a:sym typeface="Barlow Medium"/>
              </a:rPr>
            </a:br>
            <a:r>
              <a:rPr lang="en-US" sz="1700" b="1" dirty="0">
                <a:latin typeface="Barlow Medium"/>
                <a:ea typeface="Barlow Medium"/>
                <a:cs typeface="Barlow Medium"/>
                <a:sym typeface="Barlow Medium"/>
              </a:rPr>
              <a:t>Third Party Vendor vulnerability</a:t>
            </a:r>
          </a:p>
          <a:p>
            <a:pPr marL="0" lvl="0" indent="0" algn="ctr">
              <a:lnSpc>
                <a:spcPts val="2380"/>
              </a:lnSpc>
              <a:spcBef>
                <a:spcPct val="0"/>
              </a:spcBef>
            </a:pPr>
            <a:r>
              <a:rPr lang="en-US" sz="1700" b="1" dirty="0">
                <a:latin typeface="Barlow Medium"/>
                <a:ea typeface="Barlow Medium"/>
                <a:cs typeface="Barlow Medium"/>
                <a:sym typeface="Barlow Medium"/>
              </a:rPr>
              <a:t>November 2024</a:t>
            </a:r>
          </a:p>
        </p:txBody>
      </p:sp>
      <p:sp>
        <p:nvSpPr>
          <p:cNvPr id="49" name="TextBox 49">
            <a:extLst>
              <a:ext uri="{FF2B5EF4-FFF2-40B4-BE49-F238E27FC236}">
                <a16:creationId xmlns:a16="http://schemas.microsoft.com/office/drawing/2014/main" id="{6A4E3ACF-006E-43FD-36C6-2BBD241E3A57}"/>
              </a:ext>
            </a:extLst>
          </p:cNvPr>
          <p:cNvSpPr txBox="1"/>
          <p:nvPr/>
        </p:nvSpPr>
        <p:spPr>
          <a:xfrm>
            <a:off x="14118995" y="6736917"/>
            <a:ext cx="3140305" cy="889987"/>
          </a:xfrm>
          <a:prstGeom prst="rect">
            <a:avLst/>
          </a:prstGeom>
        </p:spPr>
        <p:txBody>
          <a:bodyPr lIns="0" tIns="0" rIns="0" bIns="0" rtlCol="0" anchor="t">
            <a:spAutoFit/>
          </a:bodyPr>
          <a:lstStyle/>
          <a:p>
            <a:pPr marL="0" lvl="0" indent="0" algn="ctr">
              <a:lnSpc>
                <a:spcPts val="2380"/>
              </a:lnSpc>
              <a:spcBef>
                <a:spcPct val="0"/>
              </a:spcBef>
            </a:pPr>
            <a:r>
              <a:rPr lang="en-US" sz="1700" b="1" dirty="0">
                <a:latin typeface="Barlow Medium"/>
                <a:ea typeface="Barlow Medium"/>
                <a:cs typeface="Barlow Medium"/>
                <a:sym typeface="Barlow Medium"/>
              </a:rPr>
              <a:t>Data Breach</a:t>
            </a:r>
          </a:p>
          <a:p>
            <a:pPr marL="0" lvl="0" indent="0" algn="ctr">
              <a:lnSpc>
                <a:spcPts val="2380"/>
              </a:lnSpc>
              <a:spcBef>
                <a:spcPct val="0"/>
              </a:spcBef>
            </a:pPr>
            <a:r>
              <a:rPr lang="en-US" sz="1700" b="1" dirty="0">
                <a:latin typeface="Barlow Medium"/>
                <a:ea typeface="Barlow Medium"/>
                <a:cs typeface="Barlow Medium"/>
                <a:sym typeface="Barlow Medium"/>
              </a:rPr>
              <a:t>Privilege Creep/HIPAA violation</a:t>
            </a:r>
          </a:p>
          <a:p>
            <a:pPr marL="0" lvl="0" indent="0" algn="ctr">
              <a:lnSpc>
                <a:spcPts val="2380"/>
              </a:lnSpc>
              <a:spcBef>
                <a:spcPct val="0"/>
              </a:spcBef>
            </a:pPr>
            <a:r>
              <a:rPr lang="en-US" sz="1700" b="1" dirty="0">
                <a:latin typeface="Barlow Medium"/>
                <a:ea typeface="Barlow Medium"/>
                <a:cs typeface="Barlow Medium"/>
                <a:sym typeface="Barlow Medium"/>
              </a:rPr>
              <a:t>Various dates from 2005-2009</a:t>
            </a:r>
          </a:p>
        </p:txBody>
      </p:sp>
      <p:sp>
        <p:nvSpPr>
          <p:cNvPr id="50" name="TextBox 50">
            <a:extLst>
              <a:ext uri="{FF2B5EF4-FFF2-40B4-BE49-F238E27FC236}">
                <a16:creationId xmlns:a16="http://schemas.microsoft.com/office/drawing/2014/main" id="{72236805-4193-8911-5FED-3DF58B90B529}"/>
              </a:ext>
            </a:extLst>
          </p:cNvPr>
          <p:cNvSpPr txBox="1"/>
          <p:nvPr/>
        </p:nvSpPr>
        <p:spPr>
          <a:xfrm>
            <a:off x="9755564" y="7017052"/>
            <a:ext cx="3140305" cy="320601"/>
          </a:xfrm>
          <a:prstGeom prst="rect">
            <a:avLst/>
          </a:prstGeom>
        </p:spPr>
        <p:txBody>
          <a:bodyPr lIns="0" tIns="0" rIns="0" bIns="0" rtlCol="0" anchor="t">
            <a:spAutoFit/>
          </a:bodyPr>
          <a:lstStyle/>
          <a:p>
            <a:pPr algn="ctr">
              <a:lnSpc>
                <a:spcPts val="2800"/>
              </a:lnSpc>
            </a:pPr>
            <a:r>
              <a:rPr lang="en-US" sz="2000" b="1" dirty="0">
                <a:latin typeface="Barlow Semi-Bold"/>
                <a:ea typeface="Barlow Semi-Bold"/>
                <a:cs typeface="Barlow Semi-Bold"/>
                <a:sym typeface="Barlow Semi-Bold"/>
                <a:hlinkClick r:id="rId19">
                  <a:extLst>
                    <a:ext uri="{A12FA001-AC4F-418D-AE19-62706E023703}">
                      <ahyp:hlinkClr xmlns:ahyp="http://schemas.microsoft.com/office/drawing/2018/hyperlinkcolor" val="tx"/>
                    </a:ext>
                  </a:extLst>
                </a:hlinkClick>
              </a:rPr>
              <a:t>Veteran Affairs</a:t>
            </a:r>
            <a:endParaRPr lang="en-US" sz="2000" b="1" dirty="0">
              <a:latin typeface="Barlow Semi-Bold"/>
              <a:ea typeface="Barlow Semi-Bold"/>
              <a:cs typeface="Barlow Semi-Bold"/>
              <a:sym typeface="Barlow Semi-Bold"/>
            </a:endParaRPr>
          </a:p>
        </p:txBody>
      </p:sp>
      <p:sp>
        <p:nvSpPr>
          <p:cNvPr id="51" name="TextBox 51">
            <a:extLst>
              <a:ext uri="{FF2B5EF4-FFF2-40B4-BE49-F238E27FC236}">
                <a16:creationId xmlns:a16="http://schemas.microsoft.com/office/drawing/2014/main" id="{F209B688-D248-71F0-99C1-241DEF89F67E}"/>
              </a:ext>
            </a:extLst>
          </p:cNvPr>
          <p:cNvSpPr txBox="1"/>
          <p:nvPr/>
        </p:nvSpPr>
        <p:spPr>
          <a:xfrm>
            <a:off x="9755564" y="7854000"/>
            <a:ext cx="3140305" cy="889987"/>
          </a:xfrm>
          <a:prstGeom prst="rect">
            <a:avLst/>
          </a:prstGeom>
        </p:spPr>
        <p:txBody>
          <a:bodyPr lIns="0" tIns="0" rIns="0" bIns="0" rtlCol="0" anchor="t">
            <a:spAutoFit/>
          </a:bodyPr>
          <a:lstStyle/>
          <a:p>
            <a:pPr marL="0" lvl="0" indent="0" algn="ctr">
              <a:lnSpc>
                <a:spcPts val="2380"/>
              </a:lnSpc>
              <a:spcBef>
                <a:spcPct val="0"/>
              </a:spcBef>
            </a:pPr>
            <a:r>
              <a:rPr lang="en-US" sz="1700" b="1" dirty="0">
                <a:latin typeface="Barlow Medium"/>
                <a:ea typeface="Barlow Medium"/>
                <a:cs typeface="Barlow Medium"/>
                <a:sym typeface="Barlow Medium"/>
              </a:rPr>
              <a:t>Data Breach</a:t>
            </a:r>
            <a:br>
              <a:rPr lang="en-US" sz="1700" b="1" dirty="0">
                <a:latin typeface="Barlow Medium"/>
                <a:ea typeface="Barlow Medium"/>
                <a:cs typeface="Barlow Medium"/>
                <a:sym typeface="Barlow Medium"/>
              </a:rPr>
            </a:br>
            <a:r>
              <a:rPr lang="en-US" sz="1700" b="1" dirty="0">
                <a:latin typeface="Barlow Medium"/>
                <a:ea typeface="Barlow Medium"/>
                <a:cs typeface="Barlow Medium"/>
                <a:sym typeface="Barlow Medium"/>
              </a:rPr>
              <a:t>USB devices stolen</a:t>
            </a:r>
            <a:br>
              <a:rPr lang="en-US" sz="1700" b="1" dirty="0">
                <a:latin typeface="Barlow Medium"/>
                <a:ea typeface="Barlow Medium"/>
                <a:cs typeface="Barlow Medium"/>
                <a:sym typeface="Barlow Medium"/>
              </a:rPr>
            </a:br>
            <a:r>
              <a:rPr lang="en-US" sz="1700" b="1" dirty="0">
                <a:latin typeface="Barlow Medium"/>
                <a:ea typeface="Barlow Medium"/>
                <a:cs typeface="Barlow Medium"/>
                <a:sym typeface="Barlow Medium"/>
              </a:rPr>
              <a:t>October 2017</a:t>
            </a:r>
          </a:p>
        </p:txBody>
      </p:sp>
      <p:pic>
        <p:nvPicPr>
          <p:cNvPr id="55" name="Picture 54">
            <a:extLst>
              <a:ext uri="{FF2B5EF4-FFF2-40B4-BE49-F238E27FC236}">
                <a16:creationId xmlns:a16="http://schemas.microsoft.com/office/drawing/2014/main" id="{F6EB8DCD-A992-21A3-6400-3D68FCCDB479}"/>
              </a:ext>
            </a:extLst>
          </p:cNvPr>
          <p:cNvPicPr>
            <a:picLocks noChangeAspect="1"/>
          </p:cNvPicPr>
          <p:nvPr/>
        </p:nvPicPr>
        <p:blipFill>
          <a:blip r:embed="rId20"/>
          <a:stretch>
            <a:fillRect/>
          </a:stretch>
        </p:blipFill>
        <p:spPr>
          <a:xfrm>
            <a:off x="1704859" y="4481613"/>
            <a:ext cx="1657581" cy="1117456"/>
          </a:xfrm>
          <a:prstGeom prst="rect">
            <a:avLst/>
          </a:prstGeom>
        </p:spPr>
      </p:pic>
      <p:pic>
        <p:nvPicPr>
          <p:cNvPr id="59" name="Picture 58">
            <a:extLst>
              <a:ext uri="{FF2B5EF4-FFF2-40B4-BE49-F238E27FC236}">
                <a16:creationId xmlns:a16="http://schemas.microsoft.com/office/drawing/2014/main" id="{B567AEDB-8078-2597-5BEA-7FE46D37ECB4}"/>
              </a:ext>
            </a:extLst>
          </p:cNvPr>
          <p:cNvPicPr>
            <a:picLocks noChangeAspect="1"/>
          </p:cNvPicPr>
          <p:nvPr/>
        </p:nvPicPr>
        <p:blipFill>
          <a:blip r:embed="rId21"/>
          <a:stretch>
            <a:fillRect/>
          </a:stretch>
        </p:blipFill>
        <p:spPr>
          <a:xfrm>
            <a:off x="6161671" y="3222897"/>
            <a:ext cx="1538805" cy="1305331"/>
          </a:xfrm>
          <a:prstGeom prst="rect">
            <a:avLst/>
          </a:prstGeom>
        </p:spPr>
      </p:pic>
      <p:pic>
        <p:nvPicPr>
          <p:cNvPr id="61" name="Picture 60" descr="A blue background with a logo and text&#10;&#10;Description automatically generated">
            <a:extLst>
              <a:ext uri="{FF2B5EF4-FFF2-40B4-BE49-F238E27FC236}">
                <a16:creationId xmlns:a16="http://schemas.microsoft.com/office/drawing/2014/main" id="{23A73C8A-5671-5095-C628-2E16E41A212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49387" y="4312334"/>
            <a:ext cx="1461151" cy="1375201"/>
          </a:xfrm>
          <a:prstGeom prst="rect">
            <a:avLst/>
          </a:prstGeom>
        </p:spPr>
      </p:pic>
      <p:sp>
        <p:nvSpPr>
          <p:cNvPr id="65" name="TextBox 64">
            <a:extLst>
              <a:ext uri="{FF2B5EF4-FFF2-40B4-BE49-F238E27FC236}">
                <a16:creationId xmlns:a16="http://schemas.microsoft.com/office/drawing/2014/main" id="{89CE9A41-FA0E-7352-D232-6BCF9196F63D}"/>
              </a:ext>
            </a:extLst>
          </p:cNvPr>
          <p:cNvSpPr txBox="1"/>
          <p:nvPr/>
        </p:nvSpPr>
        <p:spPr>
          <a:xfrm>
            <a:off x="10303276" y="5871985"/>
            <a:ext cx="10657702" cy="407804"/>
          </a:xfrm>
          <a:prstGeom prst="rect">
            <a:avLst/>
          </a:prstGeom>
          <a:noFill/>
        </p:spPr>
        <p:txBody>
          <a:bodyPr wrap="square">
            <a:spAutoFit/>
          </a:bodyPr>
          <a:lstStyle/>
          <a:p>
            <a:pPr algn="ctr">
              <a:lnSpc>
                <a:spcPts val="2800"/>
              </a:lnSpc>
            </a:pPr>
            <a:r>
              <a:rPr lang="en-US" sz="1800" b="1" dirty="0">
                <a:latin typeface="Barlow Semi-Bold"/>
                <a:ea typeface="Barlow Semi-Bold"/>
                <a:cs typeface="Barlow Semi-Bold"/>
                <a:sym typeface="Barlow Semi-Bold"/>
                <a:hlinkClick r:id="rId23">
                  <a:extLst>
                    <a:ext uri="{A12FA001-AC4F-418D-AE19-62706E023703}">
                      <ahyp:hlinkClr xmlns:ahyp="http://schemas.microsoft.com/office/drawing/2018/hyperlinkcolor" val="tx"/>
                    </a:ext>
                  </a:extLst>
                </a:hlinkClick>
              </a:rPr>
              <a:t>UCLA Hospital</a:t>
            </a:r>
            <a:endParaRPr lang="en-US" sz="1800" b="1" dirty="0">
              <a:latin typeface="Barlow Semi-Bold"/>
              <a:ea typeface="Barlow Semi-Bold"/>
              <a:cs typeface="Barlow Semi-Bold"/>
              <a:sym typeface="Barlow Semi-Bold"/>
            </a:endParaRPr>
          </a:p>
        </p:txBody>
      </p:sp>
      <p:pic>
        <p:nvPicPr>
          <p:cNvPr id="67" name="Picture 66" descr="A blue and black logo&#10;&#10;Description automatically generated">
            <a:extLst>
              <a:ext uri="{FF2B5EF4-FFF2-40B4-BE49-F238E27FC236}">
                <a16:creationId xmlns:a16="http://schemas.microsoft.com/office/drawing/2014/main" id="{4257D3BD-5B10-4FDE-F115-8CF7C807A80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910343" y="3223641"/>
            <a:ext cx="1386124" cy="1304587"/>
          </a:xfrm>
          <a:prstGeom prst="rect">
            <a:avLst/>
          </a:prstGeom>
        </p:spPr>
      </p:pic>
    </p:spTree>
    <p:extLst>
      <p:ext uri="{BB962C8B-B14F-4D97-AF65-F5344CB8AC3E}">
        <p14:creationId xmlns:p14="http://schemas.microsoft.com/office/powerpoint/2010/main" val="91324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386238" y="410179"/>
            <a:ext cx="2084956" cy="2084948"/>
            <a:chOff x="0" y="0"/>
            <a:chExt cx="6350000" cy="6349975"/>
          </a:xfrm>
          <a:solidFill>
            <a:schemeClr val="bg2">
              <a:lumMod val="40000"/>
              <a:lumOff val="60000"/>
            </a:schemeClr>
          </a:solidFill>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4" name="Group 4"/>
          <p:cNvGrpSpPr/>
          <p:nvPr/>
        </p:nvGrpSpPr>
        <p:grpSpPr>
          <a:xfrm>
            <a:off x="-386238" y="7880661"/>
            <a:ext cx="2084956" cy="2084948"/>
            <a:chOff x="0" y="0"/>
            <a:chExt cx="6350000" cy="6349975"/>
          </a:xfrm>
          <a:solidFill>
            <a:schemeClr val="bg2">
              <a:lumMod val="40000"/>
              <a:lumOff val="60000"/>
            </a:schemeClr>
          </a:solidFill>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6" name="Group 6"/>
          <p:cNvGrpSpPr/>
          <p:nvPr/>
        </p:nvGrpSpPr>
        <p:grpSpPr>
          <a:xfrm>
            <a:off x="1921521" y="-497296"/>
            <a:ext cx="1708138" cy="1708131"/>
            <a:chOff x="0" y="0"/>
            <a:chExt cx="6350000" cy="6349975"/>
          </a:xfrm>
          <a:solidFill>
            <a:schemeClr val="bg2">
              <a:lumMod val="40000"/>
              <a:lumOff val="60000"/>
            </a:schemeClr>
          </a:solidFill>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8" name="Group 8"/>
          <p:cNvGrpSpPr/>
          <p:nvPr/>
        </p:nvGrpSpPr>
        <p:grpSpPr>
          <a:xfrm>
            <a:off x="1921521" y="8923135"/>
            <a:ext cx="1708138" cy="1708131"/>
            <a:chOff x="0" y="0"/>
            <a:chExt cx="6350000" cy="6349975"/>
          </a:xfrm>
          <a:solidFill>
            <a:schemeClr val="bg2">
              <a:lumMod val="40000"/>
              <a:lumOff val="60000"/>
            </a:schemeClr>
          </a:solidFill>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10" name="Group 10"/>
          <p:cNvGrpSpPr/>
          <p:nvPr/>
        </p:nvGrpSpPr>
        <p:grpSpPr>
          <a:xfrm>
            <a:off x="2139236" y="1667592"/>
            <a:ext cx="1272709" cy="1272704"/>
            <a:chOff x="0" y="0"/>
            <a:chExt cx="6350000" cy="6349975"/>
          </a:xfrm>
          <a:solidFill>
            <a:schemeClr val="bg2">
              <a:lumMod val="40000"/>
              <a:lumOff val="60000"/>
            </a:schemeClr>
          </a:solidFill>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12" name="Group 12"/>
          <p:cNvGrpSpPr/>
          <p:nvPr/>
        </p:nvGrpSpPr>
        <p:grpSpPr>
          <a:xfrm>
            <a:off x="2139236" y="7112601"/>
            <a:ext cx="1272709" cy="1272704"/>
            <a:chOff x="0" y="0"/>
            <a:chExt cx="6350000" cy="6349975"/>
          </a:xfrm>
          <a:solidFill>
            <a:schemeClr val="bg2">
              <a:lumMod val="40000"/>
              <a:lumOff val="60000"/>
            </a:schemeClr>
          </a:solidFill>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14" name="Group 14"/>
          <p:cNvGrpSpPr/>
          <p:nvPr/>
        </p:nvGrpSpPr>
        <p:grpSpPr>
          <a:xfrm>
            <a:off x="6397270" y="1667592"/>
            <a:ext cx="1272709" cy="1272704"/>
            <a:chOff x="0" y="0"/>
            <a:chExt cx="6350000" cy="6349975"/>
          </a:xfrm>
          <a:solidFill>
            <a:schemeClr val="bg2">
              <a:lumMod val="40000"/>
              <a:lumOff val="60000"/>
            </a:schemeClr>
          </a:solidFill>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16" name="Group 16"/>
          <p:cNvGrpSpPr/>
          <p:nvPr/>
        </p:nvGrpSpPr>
        <p:grpSpPr>
          <a:xfrm>
            <a:off x="6397270" y="7112601"/>
            <a:ext cx="1272709" cy="1272704"/>
            <a:chOff x="0" y="0"/>
            <a:chExt cx="6350000" cy="6349975"/>
          </a:xfrm>
          <a:solidFill>
            <a:schemeClr val="bg2">
              <a:lumMod val="40000"/>
              <a:lumOff val="60000"/>
            </a:schemeClr>
          </a:solidFill>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18" name="Group 18"/>
          <p:cNvGrpSpPr/>
          <p:nvPr/>
        </p:nvGrpSpPr>
        <p:grpSpPr>
          <a:xfrm>
            <a:off x="10824873" y="1667592"/>
            <a:ext cx="1272709" cy="1272704"/>
            <a:chOff x="0" y="0"/>
            <a:chExt cx="6350000" cy="6349975"/>
          </a:xfrm>
          <a:solidFill>
            <a:schemeClr val="bg2">
              <a:lumMod val="40000"/>
              <a:lumOff val="60000"/>
            </a:schemeClr>
          </a:solidFill>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20" name="Group 20"/>
          <p:cNvGrpSpPr/>
          <p:nvPr/>
        </p:nvGrpSpPr>
        <p:grpSpPr>
          <a:xfrm>
            <a:off x="10824873" y="7112601"/>
            <a:ext cx="1272709" cy="1272704"/>
            <a:chOff x="0" y="0"/>
            <a:chExt cx="6350000" cy="6349975"/>
          </a:xfrm>
          <a:solidFill>
            <a:schemeClr val="bg2">
              <a:lumMod val="40000"/>
              <a:lumOff val="60000"/>
            </a:schemeClr>
          </a:solidFill>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22" name="Group 22"/>
          <p:cNvGrpSpPr/>
          <p:nvPr/>
        </p:nvGrpSpPr>
        <p:grpSpPr>
          <a:xfrm>
            <a:off x="15214794" y="1667592"/>
            <a:ext cx="1272709" cy="1272704"/>
            <a:chOff x="0" y="0"/>
            <a:chExt cx="6350000" cy="6349975"/>
          </a:xfrm>
          <a:solidFill>
            <a:schemeClr val="bg2">
              <a:lumMod val="40000"/>
              <a:lumOff val="60000"/>
            </a:schemeClr>
          </a:solidFill>
        </p:grpSpPr>
        <p:sp>
          <p:nvSpPr>
            <p:cNvPr id="23" name="Freeform 2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24" name="Group 24"/>
          <p:cNvGrpSpPr/>
          <p:nvPr/>
        </p:nvGrpSpPr>
        <p:grpSpPr>
          <a:xfrm>
            <a:off x="15214794" y="7112601"/>
            <a:ext cx="1272709" cy="1272704"/>
            <a:chOff x="0" y="0"/>
            <a:chExt cx="6350000" cy="6349975"/>
          </a:xfrm>
          <a:solidFill>
            <a:schemeClr val="bg2">
              <a:lumMod val="40000"/>
              <a:lumOff val="60000"/>
            </a:schemeClr>
          </a:solidFill>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26" name="Group 26"/>
          <p:cNvGrpSpPr/>
          <p:nvPr/>
        </p:nvGrpSpPr>
        <p:grpSpPr>
          <a:xfrm>
            <a:off x="15214794" y="7112601"/>
            <a:ext cx="1272709" cy="1272704"/>
            <a:chOff x="0" y="0"/>
            <a:chExt cx="6350000" cy="6349975"/>
          </a:xfrm>
          <a:solidFill>
            <a:schemeClr val="bg2">
              <a:lumMod val="40000"/>
              <a:lumOff val="60000"/>
            </a:schemeClr>
          </a:solidFill>
        </p:grpSpPr>
        <p:sp>
          <p:nvSpPr>
            <p:cNvPr id="27" name="Freeform 2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28" name="Group 28"/>
          <p:cNvGrpSpPr/>
          <p:nvPr/>
        </p:nvGrpSpPr>
        <p:grpSpPr>
          <a:xfrm>
            <a:off x="6179556" y="-497296"/>
            <a:ext cx="1708138" cy="1708131"/>
            <a:chOff x="0" y="0"/>
            <a:chExt cx="6350000" cy="6349975"/>
          </a:xfrm>
          <a:solidFill>
            <a:schemeClr val="bg2">
              <a:lumMod val="40000"/>
              <a:lumOff val="60000"/>
            </a:schemeClr>
          </a:solidFill>
        </p:grpSpPr>
        <p:sp>
          <p:nvSpPr>
            <p:cNvPr id="29" name="Freeform 2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30" name="Group 30"/>
          <p:cNvGrpSpPr/>
          <p:nvPr/>
        </p:nvGrpSpPr>
        <p:grpSpPr>
          <a:xfrm>
            <a:off x="6179556" y="8923135"/>
            <a:ext cx="1708138" cy="1708131"/>
            <a:chOff x="0" y="0"/>
            <a:chExt cx="6350000" cy="6349975"/>
          </a:xfrm>
          <a:solidFill>
            <a:schemeClr val="bg2">
              <a:lumMod val="40000"/>
              <a:lumOff val="60000"/>
            </a:schemeClr>
          </a:solidFill>
        </p:grpSpPr>
        <p:sp>
          <p:nvSpPr>
            <p:cNvPr id="31" name="Freeform 3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32" name="Group 32"/>
          <p:cNvGrpSpPr/>
          <p:nvPr/>
        </p:nvGrpSpPr>
        <p:grpSpPr>
          <a:xfrm>
            <a:off x="10607158" y="-497296"/>
            <a:ext cx="1708138" cy="1708131"/>
            <a:chOff x="0" y="0"/>
            <a:chExt cx="6350000" cy="6349975"/>
          </a:xfrm>
          <a:solidFill>
            <a:schemeClr val="bg2">
              <a:lumMod val="40000"/>
              <a:lumOff val="60000"/>
            </a:schemeClr>
          </a:solidFill>
        </p:grpSpPr>
        <p:sp>
          <p:nvSpPr>
            <p:cNvPr id="33" name="Freeform 3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34" name="Group 34"/>
          <p:cNvGrpSpPr/>
          <p:nvPr/>
        </p:nvGrpSpPr>
        <p:grpSpPr>
          <a:xfrm>
            <a:off x="10607158" y="8923135"/>
            <a:ext cx="1708138" cy="1708131"/>
            <a:chOff x="0" y="0"/>
            <a:chExt cx="6350000" cy="6349975"/>
          </a:xfrm>
          <a:solidFill>
            <a:schemeClr val="bg2">
              <a:lumMod val="40000"/>
              <a:lumOff val="60000"/>
            </a:schemeClr>
          </a:solidFill>
        </p:grpSpPr>
        <p:sp>
          <p:nvSpPr>
            <p:cNvPr id="35" name="Freeform 3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36" name="Group 36"/>
          <p:cNvGrpSpPr/>
          <p:nvPr/>
        </p:nvGrpSpPr>
        <p:grpSpPr>
          <a:xfrm>
            <a:off x="14997079" y="-497296"/>
            <a:ext cx="1708138" cy="1708131"/>
            <a:chOff x="0" y="0"/>
            <a:chExt cx="6350000" cy="6349975"/>
          </a:xfrm>
          <a:solidFill>
            <a:schemeClr val="bg2">
              <a:lumMod val="40000"/>
              <a:lumOff val="60000"/>
            </a:schemeClr>
          </a:solidFill>
        </p:grpSpPr>
        <p:sp>
          <p:nvSpPr>
            <p:cNvPr id="37" name="Freeform 3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38" name="Group 38"/>
          <p:cNvGrpSpPr/>
          <p:nvPr/>
        </p:nvGrpSpPr>
        <p:grpSpPr>
          <a:xfrm>
            <a:off x="14997079" y="8923135"/>
            <a:ext cx="1708138" cy="1708131"/>
            <a:chOff x="0" y="0"/>
            <a:chExt cx="6350000" cy="6349975"/>
          </a:xfrm>
          <a:solidFill>
            <a:schemeClr val="bg2">
              <a:lumMod val="40000"/>
              <a:lumOff val="60000"/>
            </a:schemeClr>
          </a:solidFill>
        </p:grpSpPr>
        <p:sp>
          <p:nvSpPr>
            <p:cNvPr id="39" name="Freeform 3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40" name="Group 40"/>
          <p:cNvGrpSpPr/>
          <p:nvPr/>
        </p:nvGrpSpPr>
        <p:grpSpPr>
          <a:xfrm>
            <a:off x="16919045" y="5508634"/>
            <a:ext cx="1708138" cy="1708131"/>
            <a:chOff x="0" y="0"/>
            <a:chExt cx="6350000" cy="6349975"/>
          </a:xfrm>
          <a:solidFill>
            <a:schemeClr val="bg2">
              <a:lumMod val="40000"/>
              <a:lumOff val="60000"/>
            </a:schemeClr>
          </a:solidFill>
        </p:grpSpPr>
        <p:sp>
          <p:nvSpPr>
            <p:cNvPr id="41" name="Freeform 4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42" name="Group 42"/>
          <p:cNvGrpSpPr/>
          <p:nvPr/>
        </p:nvGrpSpPr>
        <p:grpSpPr>
          <a:xfrm>
            <a:off x="-679438" y="5508634"/>
            <a:ext cx="1708138" cy="1708131"/>
            <a:chOff x="0" y="0"/>
            <a:chExt cx="6350000" cy="6349975"/>
          </a:xfrm>
          <a:solidFill>
            <a:schemeClr val="bg2">
              <a:lumMod val="40000"/>
              <a:lumOff val="60000"/>
            </a:schemeClr>
          </a:solidFill>
        </p:grpSpPr>
        <p:sp>
          <p:nvSpPr>
            <p:cNvPr id="43" name="Freeform 4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44" name="Group 44"/>
          <p:cNvGrpSpPr/>
          <p:nvPr/>
        </p:nvGrpSpPr>
        <p:grpSpPr>
          <a:xfrm>
            <a:off x="213383" y="3070234"/>
            <a:ext cx="1708138" cy="1708131"/>
            <a:chOff x="0" y="0"/>
            <a:chExt cx="6350000" cy="6349975"/>
          </a:xfrm>
          <a:solidFill>
            <a:schemeClr val="bg2">
              <a:lumMod val="40000"/>
              <a:lumOff val="60000"/>
            </a:schemeClr>
          </a:solidFill>
        </p:grpSpPr>
        <p:sp>
          <p:nvSpPr>
            <p:cNvPr id="45" name="Freeform 4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46" name="Group 46"/>
          <p:cNvGrpSpPr/>
          <p:nvPr/>
        </p:nvGrpSpPr>
        <p:grpSpPr>
          <a:xfrm>
            <a:off x="16405231" y="3070234"/>
            <a:ext cx="1708138" cy="1708131"/>
            <a:chOff x="0" y="0"/>
            <a:chExt cx="6350000" cy="6349975"/>
          </a:xfrm>
          <a:solidFill>
            <a:schemeClr val="bg2">
              <a:lumMod val="40000"/>
              <a:lumOff val="60000"/>
            </a:schemeClr>
          </a:solidFill>
        </p:grpSpPr>
        <p:sp>
          <p:nvSpPr>
            <p:cNvPr id="47" name="Freeform 4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48" name="Group 48"/>
          <p:cNvGrpSpPr/>
          <p:nvPr/>
        </p:nvGrpSpPr>
        <p:grpSpPr>
          <a:xfrm>
            <a:off x="3921939" y="410179"/>
            <a:ext cx="2084956" cy="2084948"/>
            <a:chOff x="0" y="0"/>
            <a:chExt cx="6350000" cy="6349975"/>
          </a:xfrm>
          <a:solidFill>
            <a:schemeClr val="bg2">
              <a:lumMod val="40000"/>
              <a:lumOff val="60000"/>
            </a:schemeClr>
          </a:solidFill>
        </p:grpSpPr>
        <p:sp>
          <p:nvSpPr>
            <p:cNvPr id="49" name="Freeform 4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50" name="Group 50"/>
          <p:cNvGrpSpPr/>
          <p:nvPr/>
        </p:nvGrpSpPr>
        <p:grpSpPr>
          <a:xfrm>
            <a:off x="3921939" y="7880661"/>
            <a:ext cx="2084956" cy="2084948"/>
            <a:chOff x="0" y="0"/>
            <a:chExt cx="6350000" cy="6349975"/>
          </a:xfrm>
          <a:solidFill>
            <a:schemeClr val="bg2">
              <a:lumMod val="40000"/>
              <a:lumOff val="60000"/>
            </a:schemeClr>
          </a:solidFill>
        </p:grpSpPr>
        <p:sp>
          <p:nvSpPr>
            <p:cNvPr id="51" name="Freeform 5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52" name="Group 52"/>
          <p:cNvGrpSpPr/>
          <p:nvPr/>
        </p:nvGrpSpPr>
        <p:grpSpPr>
          <a:xfrm>
            <a:off x="8101522" y="410179"/>
            <a:ext cx="2084956" cy="2084948"/>
            <a:chOff x="0" y="0"/>
            <a:chExt cx="6350000" cy="6349975"/>
          </a:xfrm>
          <a:solidFill>
            <a:schemeClr val="bg2">
              <a:lumMod val="40000"/>
              <a:lumOff val="60000"/>
            </a:schemeClr>
          </a:solidFill>
        </p:grpSpPr>
        <p:sp>
          <p:nvSpPr>
            <p:cNvPr id="53" name="Freeform 5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54" name="Group 54"/>
          <p:cNvGrpSpPr/>
          <p:nvPr/>
        </p:nvGrpSpPr>
        <p:grpSpPr>
          <a:xfrm>
            <a:off x="8101522" y="7880661"/>
            <a:ext cx="2084956" cy="2084948"/>
            <a:chOff x="0" y="0"/>
            <a:chExt cx="6350000" cy="6349975"/>
          </a:xfrm>
          <a:solidFill>
            <a:schemeClr val="bg2">
              <a:lumMod val="40000"/>
              <a:lumOff val="60000"/>
            </a:schemeClr>
          </a:solidFill>
        </p:grpSpPr>
        <p:sp>
          <p:nvSpPr>
            <p:cNvPr id="55" name="Freeform 5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56" name="Group 56"/>
          <p:cNvGrpSpPr/>
          <p:nvPr/>
        </p:nvGrpSpPr>
        <p:grpSpPr>
          <a:xfrm>
            <a:off x="12529124" y="410179"/>
            <a:ext cx="2084956" cy="2084948"/>
            <a:chOff x="0" y="0"/>
            <a:chExt cx="6350000" cy="6349975"/>
          </a:xfrm>
          <a:solidFill>
            <a:schemeClr val="bg2">
              <a:lumMod val="40000"/>
              <a:lumOff val="60000"/>
            </a:schemeClr>
          </a:solidFill>
        </p:grpSpPr>
        <p:sp>
          <p:nvSpPr>
            <p:cNvPr id="57" name="Freeform 5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58" name="Group 58"/>
          <p:cNvGrpSpPr/>
          <p:nvPr/>
        </p:nvGrpSpPr>
        <p:grpSpPr>
          <a:xfrm>
            <a:off x="12529124" y="7880661"/>
            <a:ext cx="2084956" cy="2084948"/>
            <a:chOff x="0" y="0"/>
            <a:chExt cx="6350000" cy="6349975"/>
          </a:xfrm>
          <a:solidFill>
            <a:schemeClr val="bg2">
              <a:lumMod val="40000"/>
              <a:lumOff val="60000"/>
            </a:schemeClr>
          </a:solidFill>
        </p:grpSpPr>
        <p:sp>
          <p:nvSpPr>
            <p:cNvPr id="59" name="Freeform 5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60" name="Group 60"/>
          <p:cNvGrpSpPr/>
          <p:nvPr/>
        </p:nvGrpSpPr>
        <p:grpSpPr>
          <a:xfrm>
            <a:off x="16919045" y="410179"/>
            <a:ext cx="2084956" cy="2084948"/>
            <a:chOff x="0" y="0"/>
            <a:chExt cx="6350000" cy="6349975"/>
          </a:xfrm>
          <a:solidFill>
            <a:schemeClr val="bg2">
              <a:lumMod val="40000"/>
              <a:lumOff val="60000"/>
            </a:schemeClr>
          </a:solidFill>
        </p:grpSpPr>
        <p:sp>
          <p:nvSpPr>
            <p:cNvPr id="61" name="Freeform 6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grpSp>
        <p:nvGrpSpPr>
          <p:cNvPr id="62" name="Group 62"/>
          <p:cNvGrpSpPr/>
          <p:nvPr/>
        </p:nvGrpSpPr>
        <p:grpSpPr>
          <a:xfrm>
            <a:off x="16919045" y="7880661"/>
            <a:ext cx="2084956" cy="2084948"/>
            <a:chOff x="0" y="0"/>
            <a:chExt cx="6350000" cy="6349975"/>
          </a:xfrm>
          <a:solidFill>
            <a:schemeClr val="bg2">
              <a:lumMod val="40000"/>
              <a:lumOff val="60000"/>
            </a:schemeClr>
          </a:solidFill>
        </p:grpSpPr>
        <p:sp>
          <p:nvSpPr>
            <p:cNvPr id="63" name="Freeform 6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txBody>
            <a:bodyPr/>
            <a:lstStyle/>
            <a:p>
              <a:endParaRPr lang="en-US"/>
            </a:p>
          </p:txBody>
        </p:sp>
      </p:grpSp>
      <p:sp>
        <p:nvSpPr>
          <p:cNvPr id="64" name="TextBox 64"/>
          <p:cNvSpPr txBox="1"/>
          <p:nvPr/>
        </p:nvSpPr>
        <p:spPr>
          <a:xfrm>
            <a:off x="2755029" y="4533900"/>
            <a:ext cx="12777942" cy="1219200"/>
          </a:xfrm>
          <a:prstGeom prst="rect">
            <a:avLst/>
          </a:prstGeom>
          <a:noFill/>
        </p:spPr>
        <p:txBody>
          <a:bodyPr lIns="0" tIns="0" rIns="0" bIns="0" rtlCol="0" anchor="t">
            <a:spAutoFit/>
          </a:bodyPr>
          <a:lstStyle/>
          <a:p>
            <a:pPr marL="0" lvl="0" indent="0" algn="ctr">
              <a:lnSpc>
                <a:spcPts val="9600"/>
              </a:lnSpc>
              <a:spcBef>
                <a:spcPct val="0"/>
              </a:spcBef>
            </a:pPr>
            <a:r>
              <a:rPr lang="en-US" sz="8000" b="1">
                <a:solidFill>
                  <a:srgbClr val="FFFFFF"/>
                </a:solidFill>
                <a:latin typeface="Open Sans 1 Bold"/>
                <a:ea typeface="Open Sans 1 Bold"/>
                <a:cs typeface="Open Sans 1 Bold"/>
                <a:sym typeface="Open Sans 1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rot="-5195150">
            <a:off x="8594717" y="2005061"/>
            <a:ext cx="13691661" cy="7990951"/>
          </a:xfrm>
          <a:custGeom>
            <a:avLst/>
            <a:gdLst/>
            <a:ahLst/>
            <a:cxnLst/>
            <a:rect l="l" t="t" r="r" b="b"/>
            <a:pathLst>
              <a:path w="13691661" h="7990951">
                <a:moveTo>
                  <a:pt x="0" y="0"/>
                </a:moveTo>
                <a:lnTo>
                  <a:pt x="13691661" y="0"/>
                </a:lnTo>
                <a:lnTo>
                  <a:pt x="13691661" y="7990951"/>
                </a:lnTo>
                <a:lnTo>
                  <a:pt x="0" y="7990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1651173" y="3099620"/>
            <a:ext cx="854383" cy="994915"/>
          </a:xfrm>
          <a:custGeom>
            <a:avLst/>
            <a:gdLst/>
            <a:ahLst/>
            <a:cxnLst/>
            <a:rect l="l" t="t" r="r" b="b"/>
            <a:pathLst>
              <a:path w="854383" h="994915">
                <a:moveTo>
                  <a:pt x="0" y="0"/>
                </a:moveTo>
                <a:lnTo>
                  <a:pt x="854383" y="0"/>
                </a:lnTo>
                <a:lnTo>
                  <a:pt x="854383" y="994915"/>
                </a:lnTo>
                <a:lnTo>
                  <a:pt x="0" y="9949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964183" y="3682309"/>
            <a:ext cx="4307373" cy="1064965"/>
            <a:chOff x="0" y="0"/>
            <a:chExt cx="1134452" cy="280485"/>
          </a:xfrm>
        </p:grpSpPr>
        <p:sp>
          <p:nvSpPr>
            <p:cNvPr id="5" name="Freeform 5"/>
            <p:cNvSpPr/>
            <p:nvPr/>
          </p:nvSpPr>
          <p:spPr>
            <a:xfrm>
              <a:off x="0" y="0"/>
              <a:ext cx="1134452" cy="280485"/>
            </a:xfrm>
            <a:custGeom>
              <a:avLst/>
              <a:gdLst/>
              <a:ahLst/>
              <a:cxnLst/>
              <a:rect l="l" t="t" r="r" b="b"/>
              <a:pathLst>
                <a:path w="1134452" h="280485">
                  <a:moveTo>
                    <a:pt x="91666" y="0"/>
                  </a:moveTo>
                  <a:lnTo>
                    <a:pt x="1042787" y="0"/>
                  </a:lnTo>
                  <a:cubicBezTo>
                    <a:pt x="1093412" y="0"/>
                    <a:pt x="1134452" y="41040"/>
                    <a:pt x="1134452" y="91666"/>
                  </a:cubicBezTo>
                  <a:lnTo>
                    <a:pt x="1134452" y="188819"/>
                  </a:lnTo>
                  <a:cubicBezTo>
                    <a:pt x="1134452" y="213130"/>
                    <a:pt x="1124795" y="236446"/>
                    <a:pt x="1107604" y="253637"/>
                  </a:cubicBezTo>
                  <a:cubicBezTo>
                    <a:pt x="1090413" y="270827"/>
                    <a:pt x="1067098" y="280485"/>
                    <a:pt x="1042787" y="280485"/>
                  </a:cubicBezTo>
                  <a:lnTo>
                    <a:pt x="91666" y="280485"/>
                  </a:lnTo>
                  <a:cubicBezTo>
                    <a:pt x="67354" y="280485"/>
                    <a:pt x="44039" y="270827"/>
                    <a:pt x="26848" y="253637"/>
                  </a:cubicBezTo>
                  <a:cubicBezTo>
                    <a:pt x="9658" y="236446"/>
                    <a:pt x="0" y="213130"/>
                    <a:pt x="0" y="188819"/>
                  </a:cubicBezTo>
                  <a:lnTo>
                    <a:pt x="0" y="91666"/>
                  </a:lnTo>
                  <a:cubicBezTo>
                    <a:pt x="0" y="67354"/>
                    <a:pt x="9658" y="44039"/>
                    <a:pt x="26848" y="26848"/>
                  </a:cubicBezTo>
                  <a:cubicBezTo>
                    <a:pt x="44039" y="9658"/>
                    <a:pt x="67354" y="0"/>
                    <a:pt x="91666" y="0"/>
                  </a:cubicBezTo>
                  <a:close/>
                </a:path>
              </a:pathLst>
            </a:custGeom>
            <a:solidFill>
              <a:srgbClr val="FFFFFF"/>
            </a:solidFill>
          </p:spPr>
          <p:txBody>
            <a:bodyPr/>
            <a:lstStyle/>
            <a:p>
              <a:endParaRPr lang="en-US"/>
            </a:p>
          </p:txBody>
        </p:sp>
        <p:sp>
          <p:nvSpPr>
            <p:cNvPr id="6" name="TextBox 6"/>
            <p:cNvSpPr txBox="1"/>
            <p:nvPr/>
          </p:nvSpPr>
          <p:spPr>
            <a:xfrm>
              <a:off x="0" y="-38100"/>
              <a:ext cx="1134452" cy="31858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73532" y="4041307"/>
            <a:ext cx="3688676" cy="392736"/>
          </a:xfrm>
          <a:prstGeom prst="rect">
            <a:avLst/>
          </a:prstGeom>
        </p:spPr>
        <p:txBody>
          <a:bodyPr lIns="0" tIns="0" rIns="0" bIns="0" rtlCol="0" anchor="t">
            <a:spAutoFit/>
          </a:bodyPr>
          <a:lstStyle/>
          <a:p>
            <a:pPr algn="ctr">
              <a:lnSpc>
                <a:spcPts val="2938"/>
              </a:lnSpc>
            </a:pPr>
            <a:r>
              <a:rPr lang="en-US" sz="3170" dirty="0">
                <a:solidFill>
                  <a:srgbClr val="1C53A3"/>
                </a:solidFill>
                <a:latin typeface="Poppins"/>
                <a:ea typeface="Poppins"/>
                <a:cs typeface="Poppins"/>
                <a:sym typeface="Poppins"/>
              </a:rPr>
              <a:t>Meet the Team</a:t>
            </a:r>
          </a:p>
        </p:txBody>
      </p:sp>
      <p:grpSp>
        <p:nvGrpSpPr>
          <p:cNvPr id="8" name="Group 8"/>
          <p:cNvGrpSpPr/>
          <p:nvPr/>
        </p:nvGrpSpPr>
        <p:grpSpPr>
          <a:xfrm>
            <a:off x="964183" y="5705801"/>
            <a:ext cx="4307373" cy="1064965"/>
            <a:chOff x="0" y="0"/>
            <a:chExt cx="1134452" cy="280485"/>
          </a:xfrm>
        </p:grpSpPr>
        <p:sp>
          <p:nvSpPr>
            <p:cNvPr id="9" name="Freeform 9"/>
            <p:cNvSpPr/>
            <p:nvPr/>
          </p:nvSpPr>
          <p:spPr>
            <a:xfrm>
              <a:off x="0" y="0"/>
              <a:ext cx="1134452" cy="280485"/>
            </a:xfrm>
            <a:custGeom>
              <a:avLst/>
              <a:gdLst/>
              <a:ahLst/>
              <a:cxnLst/>
              <a:rect l="l" t="t" r="r" b="b"/>
              <a:pathLst>
                <a:path w="1134452" h="280485">
                  <a:moveTo>
                    <a:pt x="91666" y="0"/>
                  </a:moveTo>
                  <a:lnTo>
                    <a:pt x="1042787" y="0"/>
                  </a:lnTo>
                  <a:cubicBezTo>
                    <a:pt x="1093412" y="0"/>
                    <a:pt x="1134452" y="41040"/>
                    <a:pt x="1134452" y="91666"/>
                  </a:cubicBezTo>
                  <a:lnTo>
                    <a:pt x="1134452" y="188819"/>
                  </a:lnTo>
                  <a:cubicBezTo>
                    <a:pt x="1134452" y="213130"/>
                    <a:pt x="1124795" y="236446"/>
                    <a:pt x="1107604" y="253637"/>
                  </a:cubicBezTo>
                  <a:cubicBezTo>
                    <a:pt x="1090413" y="270827"/>
                    <a:pt x="1067098" y="280485"/>
                    <a:pt x="1042787" y="280485"/>
                  </a:cubicBezTo>
                  <a:lnTo>
                    <a:pt x="91666" y="280485"/>
                  </a:lnTo>
                  <a:cubicBezTo>
                    <a:pt x="67354" y="280485"/>
                    <a:pt x="44039" y="270827"/>
                    <a:pt x="26848" y="253637"/>
                  </a:cubicBezTo>
                  <a:cubicBezTo>
                    <a:pt x="9658" y="236446"/>
                    <a:pt x="0" y="213130"/>
                    <a:pt x="0" y="188819"/>
                  </a:cubicBezTo>
                  <a:lnTo>
                    <a:pt x="0" y="91666"/>
                  </a:lnTo>
                  <a:cubicBezTo>
                    <a:pt x="0" y="67354"/>
                    <a:pt x="9658" y="44039"/>
                    <a:pt x="26848" y="26848"/>
                  </a:cubicBezTo>
                  <a:cubicBezTo>
                    <a:pt x="44039" y="9658"/>
                    <a:pt x="67354" y="0"/>
                    <a:pt x="91666" y="0"/>
                  </a:cubicBezTo>
                  <a:close/>
                </a:path>
              </a:pathLst>
            </a:custGeom>
            <a:solidFill>
              <a:srgbClr val="FFFFFF"/>
            </a:solidFill>
          </p:spPr>
          <p:txBody>
            <a:bodyPr/>
            <a:lstStyle/>
            <a:p>
              <a:endParaRPr lang="en-US"/>
            </a:p>
          </p:txBody>
        </p:sp>
        <p:sp>
          <p:nvSpPr>
            <p:cNvPr id="10" name="TextBox 10"/>
            <p:cNvSpPr txBox="1"/>
            <p:nvPr/>
          </p:nvSpPr>
          <p:spPr>
            <a:xfrm>
              <a:off x="0" y="-38100"/>
              <a:ext cx="1134452" cy="31858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1323770"/>
            <a:ext cx="11930407" cy="1146522"/>
          </a:xfrm>
          <a:prstGeom prst="rect">
            <a:avLst/>
          </a:prstGeom>
        </p:spPr>
        <p:txBody>
          <a:bodyPr lIns="0" tIns="0" rIns="0" bIns="0" rtlCol="0" anchor="t">
            <a:spAutoFit/>
          </a:bodyPr>
          <a:lstStyle/>
          <a:p>
            <a:pPr algn="l">
              <a:lnSpc>
                <a:spcPts val="8727"/>
              </a:lnSpc>
            </a:pPr>
            <a:r>
              <a:rPr lang="en-US" sz="8233">
                <a:solidFill>
                  <a:srgbClr val="FFFFFF"/>
                </a:solidFill>
                <a:latin typeface="League Spartan"/>
                <a:ea typeface="League Spartan"/>
                <a:cs typeface="League Spartan"/>
                <a:sym typeface="League Spartan"/>
              </a:rPr>
              <a:t>TABLE OF CONTENTS</a:t>
            </a:r>
          </a:p>
        </p:txBody>
      </p:sp>
      <p:sp>
        <p:nvSpPr>
          <p:cNvPr id="13" name="TextBox 13"/>
          <p:cNvSpPr txBox="1"/>
          <p:nvPr/>
        </p:nvSpPr>
        <p:spPr>
          <a:xfrm>
            <a:off x="964183" y="2960129"/>
            <a:ext cx="1608136"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01.</a:t>
            </a:r>
          </a:p>
        </p:txBody>
      </p:sp>
      <p:sp>
        <p:nvSpPr>
          <p:cNvPr id="14" name="TextBox 14"/>
          <p:cNvSpPr txBox="1"/>
          <p:nvPr/>
        </p:nvSpPr>
        <p:spPr>
          <a:xfrm>
            <a:off x="964183" y="4983863"/>
            <a:ext cx="1852426"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02.</a:t>
            </a:r>
          </a:p>
        </p:txBody>
      </p:sp>
      <p:sp>
        <p:nvSpPr>
          <p:cNvPr id="15" name="TextBox 15"/>
          <p:cNvSpPr txBox="1"/>
          <p:nvPr/>
        </p:nvSpPr>
        <p:spPr>
          <a:xfrm>
            <a:off x="1031203" y="7166527"/>
            <a:ext cx="1602032"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03.</a:t>
            </a:r>
          </a:p>
        </p:txBody>
      </p:sp>
      <p:sp>
        <p:nvSpPr>
          <p:cNvPr id="16" name="TextBox 16"/>
          <p:cNvSpPr txBox="1"/>
          <p:nvPr/>
        </p:nvSpPr>
        <p:spPr>
          <a:xfrm>
            <a:off x="5844660" y="2903715"/>
            <a:ext cx="1901213"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04.</a:t>
            </a:r>
          </a:p>
        </p:txBody>
      </p:sp>
      <p:sp>
        <p:nvSpPr>
          <p:cNvPr id="17" name="TextBox 17"/>
          <p:cNvSpPr txBox="1"/>
          <p:nvPr/>
        </p:nvSpPr>
        <p:spPr>
          <a:xfrm>
            <a:off x="5847968" y="4913939"/>
            <a:ext cx="2703345"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05. - 06.</a:t>
            </a:r>
          </a:p>
        </p:txBody>
      </p:sp>
      <p:grpSp>
        <p:nvGrpSpPr>
          <p:cNvPr id="18" name="Group 18"/>
          <p:cNvGrpSpPr/>
          <p:nvPr/>
        </p:nvGrpSpPr>
        <p:grpSpPr>
          <a:xfrm>
            <a:off x="5844660" y="7859890"/>
            <a:ext cx="4307373" cy="1064965"/>
            <a:chOff x="0" y="0"/>
            <a:chExt cx="1134452" cy="280485"/>
          </a:xfrm>
        </p:grpSpPr>
        <p:sp>
          <p:nvSpPr>
            <p:cNvPr id="19" name="Freeform 19"/>
            <p:cNvSpPr/>
            <p:nvPr/>
          </p:nvSpPr>
          <p:spPr>
            <a:xfrm>
              <a:off x="0" y="0"/>
              <a:ext cx="1134452" cy="280485"/>
            </a:xfrm>
            <a:custGeom>
              <a:avLst/>
              <a:gdLst/>
              <a:ahLst/>
              <a:cxnLst/>
              <a:rect l="l" t="t" r="r" b="b"/>
              <a:pathLst>
                <a:path w="1134452" h="280485">
                  <a:moveTo>
                    <a:pt x="91666" y="0"/>
                  </a:moveTo>
                  <a:lnTo>
                    <a:pt x="1042787" y="0"/>
                  </a:lnTo>
                  <a:cubicBezTo>
                    <a:pt x="1093412" y="0"/>
                    <a:pt x="1134452" y="41040"/>
                    <a:pt x="1134452" y="91666"/>
                  </a:cubicBezTo>
                  <a:lnTo>
                    <a:pt x="1134452" y="188819"/>
                  </a:lnTo>
                  <a:cubicBezTo>
                    <a:pt x="1134452" y="213130"/>
                    <a:pt x="1124795" y="236446"/>
                    <a:pt x="1107604" y="253637"/>
                  </a:cubicBezTo>
                  <a:cubicBezTo>
                    <a:pt x="1090413" y="270827"/>
                    <a:pt x="1067098" y="280485"/>
                    <a:pt x="1042787" y="280485"/>
                  </a:cubicBezTo>
                  <a:lnTo>
                    <a:pt x="91666" y="280485"/>
                  </a:lnTo>
                  <a:cubicBezTo>
                    <a:pt x="67354" y="280485"/>
                    <a:pt x="44039" y="270827"/>
                    <a:pt x="26848" y="253637"/>
                  </a:cubicBezTo>
                  <a:cubicBezTo>
                    <a:pt x="9658" y="236446"/>
                    <a:pt x="0" y="213130"/>
                    <a:pt x="0" y="188819"/>
                  </a:cubicBezTo>
                  <a:lnTo>
                    <a:pt x="0" y="91666"/>
                  </a:lnTo>
                  <a:cubicBezTo>
                    <a:pt x="0" y="67354"/>
                    <a:pt x="9658" y="44039"/>
                    <a:pt x="26848" y="26848"/>
                  </a:cubicBezTo>
                  <a:cubicBezTo>
                    <a:pt x="44039" y="9658"/>
                    <a:pt x="67354" y="0"/>
                    <a:pt x="91666" y="0"/>
                  </a:cubicBezTo>
                  <a:close/>
                </a:path>
              </a:pathLst>
            </a:custGeom>
            <a:solidFill>
              <a:srgbClr val="FFFFFF"/>
            </a:solidFill>
          </p:spPr>
          <p:txBody>
            <a:bodyPr/>
            <a:lstStyle/>
            <a:p>
              <a:endParaRPr lang="en-US"/>
            </a:p>
          </p:txBody>
        </p:sp>
        <p:sp>
          <p:nvSpPr>
            <p:cNvPr id="20" name="TextBox 20"/>
            <p:cNvSpPr txBox="1"/>
            <p:nvPr/>
          </p:nvSpPr>
          <p:spPr>
            <a:xfrm>
              <a:off x="0" y="-38100"/>
              <a:ext cx="1134452" cy="31858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5851275" y="7168623"/>
            <a:ext cx="1661617"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07.</a:t>
            </a:r>
          </a:p>
        </p:txBody>
      </p:sp>
      <p:grpSp>
        <p:nvGrpSpPr>
          <p:cNvPr id="25" name="Group 25"/>
          <p:cNvGrpSpPr/>
          <p:nvPr/>
        </p:nvGrpSpPr>
        <p:grpSpPr>
          <a:xfrm>
            <a:off x="6046514" y="3654840"/>
            <a:ext cx="4307373" cy="1064965"/>
            <a:chOff x="0" y="0"/>
            <a:chExt cx="1134452" cy="280485"/>
          </a:xfrm>
        </p:grpSpPr>
        <p:sp>
          <p:nvSpPr>
            <p:cNvPr id="26" name="Freeform 26"/>
            <p:cNvSpPr/>
            <p:nvPr/>
          </p:nvSpPr>
          <p:spPr>
            <a:xfrm>
              <a:off x="0" y="0"/>
              <a:ext cx="1134452" cy="280485"/>
            </a:xfrm>
            <a:custGeom>
              <a:avLst/>
              <a:gdLst/>
              <a:ahLst/>
              <a:cxnLst/>
              <a:rect l="l" t="t" r="r" b="b"/>
              <a:pathLst>
                <a:path w="1134452" h="280485">
                  <a:moveTo>
                    <a:pt x="91666" y="0"/>
                  </a:moveTo>
                  <a:lnTo>
                    <a:pt x="1042787" y="0"/>
                  </a:lnTo>
                  <a:cubicBezTo>
                    <a:pt x="1093412" y="0"/>
                    <a:pt x="1134452" y="41040"/>
                    <a:pt x="1134452" y="91666"/>
                  </a:cubicBezTo>
                  <a:lnTo>
                    <a:pt x="1134452" y="188819"/>
                  </a:lnTo>
                  <a:cubicBezTo>
                    <a:pt x="1134452" y="213130"/>
                    <a:pt x="1124795" y="236446"/>
                    <a:pt x="1107604" y="253637"/>
                  </a:cubicBezTo>
                  <a:cubicBezTo>
                    <a:pt x="1090413" y="270827"/>
                    <a:pt x="1067098" y="280485"/>
                    <a:pt x="1042787" y="280485"/>
                  </a:cubicBezTo>
                  <a:lnTo>
                    <a:pt x="91666" y="280485"/>
                  </a:lnTo>
                  <a:cubicBezTo>
                    <a:pt x="67354" y="280485"/>
                    <a:pt x="44039" y="270827"/>
                    <a:pt x="26848" y="253637"/>
                  </a:cubicBezTo>
                  <a:cubicBezTo>
                    <a:pt x="9658" y="236446"/>
                    <a:pt x="0" y="213130"/>
                    <a:pt x="0" y="188819"/>
                  </a:cubicBezTo>
                  <a:lnTo>
                    <a:pt x="0" y="91666"/>
                  </a:lnTo>
                  <a:cubicBezTo>
                    <a:pt x="0" y="67354"/>
                    <a:pt x="9658" y="44039"/>
                    <a:pt x="26848" y="26848"/>
                  </a:cubicBezTo>
                  <a:cubicBezTo>
                    <a:pt x="44039" y="9658"/>
                    <a:pt x="67354" y="0"/>
                    <a:pt x="91666" y="0"/>
                  </a:cubicBezTo>
                  <a:close/>
                </a:path>
              </a:pathLst>
            </a:custGeom>
            <a:solidFill>
              <a:srgbClr val="FFFFFF"/>
            </a:solidFill>
          </p:spPr>
          <p:txBody>
            <a:bodyPr/>
            <a:lstStyle/>
            <a:p>
              <a:endParaRPr lang="en-US"/>
            </a:p>
          </p:txBody>
        </p:sp>
        <p:sp>
          <p:nvSpPr>
            <p:cNvPr id="27" name="TextBox 27"/>
            <p:cNvSpPr txBox="1"/>
            <p:nvPr/>
          </p:nvSpPr>
          <p:spPr>
            <a:xfrm>
              <a:off x="0" y="-38100"/>
              <a:ext cx="1134452" cy="318585"/>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653509" y="5847195"/>
            <a:ext cx="3308699" cy="875543"/>
          </a:xfrm>
          <a:prstGeom prst="rect">
            <a:avLst/>
          </a:prstGeom>
        </p:spPr>
        <p:txBody>
          <a:bodyPr lIns="0" tIns="0" rIns="0" bIns="0" rtlCol="0" anchor="t">
            <a:spAutoFit/>
          </a:bodyPr>
          <a:lstStyle/>
          <a:p>
            <a:pPr algn="l">
              <a:lnSpc>
                <a:spcPts val="3362"/>
              </a:lnSpc>
            </a:pPr>
            <a:r>
              <a:rPr lang="en-US" sz="3171" dirty="0">
                <a:solidFill>
                  <a:srgbClr val="1C53A3"/>
                </a:solidFill>
                <a:latin typeface="Poppins"/>
                <a:ea typeface="Poppins"/>
                <a:cs typeface="Poppins"/>
                <a:sym typeface="Poppins"/>
              </a:rPr>
              <a:t>Goals of the GRC Program</a:t>
            </a:r>
          </a:p>
        </p:txBody>
      </p:sp>
      <p:sp>
        <p:nvSpPr>
          <p:cNvPr id="29" name="TextBox 29"/>
          <p:cNvSpPr txBox="1"/>
          <p:nvPr/>
        </p:nvSpPr>
        <p:spPr>
          <a:xfrm>
            <a:off x="6543030" y="3889076"/>
            <a:ext cx="3314340" cy="782707"/>
          </a:xfrm>
          <a:prstGeom prst="rect">
            <a:avLst/>
          </a:prstGeom>
        </p:spPr>
        <p:txBody>
          <a:bodyPr lIns="0" tIns="0" rIns="0" bIns="0" rtlCol="0" anchor="t">
            <a:spAutoFit/>
          </a:bodyPr>
          <a:lstStyle/>
          <a:p>
            <a:pPr algn="ctr">
              <a:lnSpc>
                <a:spcPts val="2938"/>
              </a:lnSpc>
            </a:pPr>
            <a:r>
              <a:rPr lang="en-US" sz="3170" dirty="0">
                <a:solidFill>
                  <a:srgbClr val="1C53A3"/>
                </a:solidFill>
                <a:latin typeface="Poppins"/>
                <a:ea typeface="Poppins"/>
                <a:cs typeface="Poppins"/>
                <a:sym typeface="Poppins"/>
              </a:rPr>
              <a:t>Adopting a New Framework</a:t>
            </a:r>
          </a:p>
        </p:txBody>
      </p:sp>
      <p:grpSp>
        <p:nvGrpSpPr>
          <p:cNvPr id="30" name="Group 30"/>
          <p:cNvGrpSpPr/>
          <p:nvPr/>
        </p:nvGrpSpPr>
        <p:grpSpPr>
          <a:xfrm>
            <a:off x="5851275" y="5705801"/>
            <a:ext cx="4307373" cy="1064965"/>
            <a:chOff x="0" y="0"/>
            <a:chExt cx="1134452" cy="280485"/>
          </a:xfrm>
        </p:grpSpPr>
        <p:sp>
          <p:nvSpPr>
            <p:cNvPr id="31" name="Freeform 31"/>
            <p:cNvSpPr/>
            <p:nvPr/>
          </p:nvSpPr>
          <p:spPr>
            <a:xfrm>
              <a:off x="0" y="0"/>
              <a:ext cx="1134452" cy="280485"/>
            </a:xfrm>
            <a:custGeom>
              <a:avLst/>
              <a:gdLst/>
              <a:ahLst/>
              <a:cxnLst/>
              <a:rect l="l" t="t" r="r" b="b"/>
              <a:pathLst>
                <a:path w="1134452" h="280485">
                  <a:moveTo>
                    <a:pt x="91666" y="0"/>
                  </a:moveTo>
                  <a:lnTo>
                    <a:pt x="1042787" y="0"/>
                  </a:lnTo>
                  <a:cubicBezTo>
                    <a:pt x="1093412" y="0"/>
                    <a:pt x="1134452" y="41040"/>
                    <a:pt x="1134452" y="91666"/>
                  </a:cubicBezTo>
                  <a:lnTo>
                    <a:pt x="1134452" y="188819"/>
                  </a:lnTo>
                  <a:cubicBezTo>
                    <a:pt x="1134452" y="213130"/>
                    <a:pt x="1124795" y="236446"/>
                    <a:pt x="1107604" y="253637"/>
                  </a:cubicBezTo>
                  <a:cubicBezTo>
                    <a:pt x="1090413" y="270827"/>
                    <a:pt x="1067098" y="280485"/>
                    <a:pt x="1042787" y="280485"/>
                  </a:cubicBezTo>
                  <a:lnTo>
                    <a:pt x="91666" y="280485"/>
                  </a:lnTo>
                  <a:cubicBezTo>
                    <a:pt x="67354" y="280485"/>
                    <a:pt x="44039" y="270827"/>
                    <a:pt x="26848" y="253637"/>
                  </a:cubicBezTo>
                  <a:cubicBezTo>
                    <a:pt x="9658" y="236446"/>
                    <a:pt x="0" y="213130"/>
                    <a:pt x="0" y="188819"/>
                  </a:cubicBezTo>
                  <a:lnTo>
                    <a:pt x="0" y="91666"/>
                  </a:lnTo>
                  <a:cubicBezTo>
                    <a:pt x="0" y="67354"/>
                    <a:pt x="9658" y="44039"/>
                    <a:pt x="26848" y="26848"/>
                  </a:cubicBezTo>
                  <a:cubicBezTo>
                    <a:pt x="44039" y="9658"/>
                    <a:pt x="67354" y="0"/>
                    <a:pt x="91666" y="0"/>
                  </a:cubicBezTo>
                  <a:close/>
                </a:path>
              </a:pathLst>
            </a:custGeom>
            <a:solidFill>
              <a:srgbClr val="FFFFFF"/>
            </a:solidFill>
          </p:spPr>
          <p:txBody>
            <a:bodyPr/>
            <a:lstStyle/>
            <a:p>
              <a:endParaRPr lang="en-US"/>
            </a:p>
          </p:txBody>
        </p:sp>
        <p:sp>
          <p:nvSpPr>
            <p:cNvPr id="32" name="TextBox 32"/>
            <p:cNvSpPr txBox="1"/>
            <p:nvPr/>
          </p:nvSpPr>
          <p:spPr>
            <a:xfrm>
              <a:off x="0" y="-38100"/>
              <a:ext cx="1134452" cy="31858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046516" y="6045452"/>
            <a:ext cx="4222998" cy="450444"/>
          </a:xfrm>
          <a:prstGeom prst="rect">
            <a:avLst/>
          </a:prstGeom>
        </p:spPr>
        <p:txBody>
          <a:bodyPr lIns="0" tIns="0" rIns="0" bIns="0" rtlCol="0" anchor="t">
            <a:spAutoFit/>
          </a:bodyPr>
          <a:lstStyle/>
          <a:p>
            <a:pPr algn="l">
              <a:lnSpc>
                <a:spcPts val="3495"/>
              </a:lnSpc>
            </a:pPr>
            <a:r>
              <a:rPr lang="en-US" sz="3170" dirty="0">
                <a:solidFill>
                  <a:srgbClr val="1C53A3"/>
                </a:solidFill>
                <a:latin typeface="Poppins"/>
                <a:ea typeface="Poppins"/>
                <a:cs typeface="Poppins"/>
                <a:sym typeface="Poppins"/>
              </a:rPr>
              <a:t>What We are Facing</a:t>
            </a:r>
          </a:p>
        </p:txBody>
      </p:sp>
      <p:sp>
        <p:nvSpPr>
          <p:cNvPr id="34" name="TextBox 34"/>
          <p:cNvSpPr txBox="1"/>
          <p:nvPr/>
        </p:nvSpPr>
        <p:spPr>
          <a:xfrm>
            <a:off x="6682083" y="8180369"/>
            <a:ext cx="3378747" cy="456443"/>
          </a:xfrm>
          <a:prstGeom prst="rect">
            <a:avLst/>
          </a:prstGeom>
        </p:spPr>
        <p:txBody>
          <a:bodyPr lIns="0" tIns="0" rIns="0" bIns="0" rtlCol="0" anchor="t">
            <a:spAutoFit/>
          </a:bodyPr>
          <a:lstStyle/>
          <a:p>
            <a:pPr algn="l">
              <a:lnSpc>
                <a:spcPts val="3362"/>
              </a:lnSpc>
            </a:pPr>
            <a:r>
              <a:rPr lang="en-US" sz="3171" dirty="0">
                <a:solidFill>
                  <a:srgbClr val="1C53A3"/>
                </a:solidFill>
                <a:latin typeface="Poppins"/>
                <a:ea typeface="Poppins"/>
                <a:cs typeface="Poppins"/>
                <a:sym typeface="Poppins"/>
              </a:rPr>
              <a:t>GRC Timeline</a:t>
            </a:r>
          </a:p>
        </p:txBody>
      </p:sp>
      <p:grpSp>
        <p:nvGrpSpPr>
          <p:cNvPr id="35" name="Group 8">
            <a:extLst>
              <a:ext uri="{FF2B5EF4-FFF2-40B4-BE49-F238E27FC236}">
                <a16:creationId xmlns:a16="http://schemas.microsoft.com/office/drawing/2014/main" id="{3BC97C0F-C96E-69DE-664A-90C428ECD039}"/>
              </a:ext>
            </a:extLst>
          </p:cNvPr>
          <p:cNvGrpSpPr/>
          <p:nvPr/>
        </p:nvGrpSpPr>
        <p:grpSpPr>
          <a:xfrm>
            <a:off x="943909" y="7859890"/>
            <a:ext cx="4307373" cy="1064965"/>
            <a:chOff x="0" y="0"/>
            <a:chExt cx="1134452" cy="280485"/>
          </a:xfrm>
        </p:grpSpPr>
        <p:sp>
          <p:nvSpPr>
            <p:cNvPr id="36" name="Freeform 9">
              <a:extLst>
                <a:ext uri="{FF2B5EF4-FFF2-40B4-BE49-F238E27FC236}">
                  <a16:creationId xmlns:a16="http://schemas.microsoft.com/office/drawing/2014/main" id="{0E739CCA-2204-4420-2208-997391C7216E}"/>
                </a:ext>
              </a:extLst>
            </p:cNvPr>
            <p:cNvSpPr/>
            <p:nvPr/>
          </p:nvSpPr>
          <p:spPr>
            <a:xfrm>
              <a:off x="0" y="0"/>
              <a:ext cx="1134452" cy="280485"/>
            </a:xfrm>
            <a:custGeom>
              <a:avLst/>
              <a:gdLst/>
              <a:ahLst/>
              <a:cxnLst/>
              <a:rect l="l" t="t" r="r" b="b"/>
              <a:pathLst>
                <a:path w="1134452" h="280485">
                  <a:moveTo>
                    <a:pt x="91666" y="0"/>
                  </a:moveTo>
                  <a:lnTo>
                    <a:pt x="1042787" y="0"/>
                  </a:lnTo>
                  <a:cubicBezTo>
                    <a:pt x="1093412" y="0"/>
                    <a:pt x="1134452" y="41040"/>
                    <a:pt x="1134452" y="91666"/>
                  </a:cubicBezTo>
                  <a:lnTo>
                    <a:pt x="1134452" y="188819"/>
                  </a:lnTo>
                  <a:cubicBezTo>
                    <a:pt x="1134452" y="213130"/>
                    <a:pt x="1124795" y="236446"/>
                    <a:pt x="1107604" y="253637"/>
                  </a:cubicBezTo>
                  <a:cubicBezTo>
                    <a:pt x="1090413" y="270827"/>
                    <a:pt x="1067098" y="280485"/>
                    <a:pt x="1042787" y="280485"/>
                  </a:cubicBezTo>
                  <a:lnTo>
                    <a:pt x="91666" y="280485"/>
                  </a:lnTo>
                  <a:cubicBezTo>
                    <a:pt x="67354" y="280485"/>
                    <a:pt x="44039" y="270827"/>
                    <a:pt x="26848" y="253637"/>
                  </a:cubicBezTo>
                  <a:cubicBezTo>
                    <a:pt x="9658" y="236446"/>
                    <a:pt x="0" y="213130"/>
                    <a:pt x="0" y="188819"/>
                  </a:cubicBezTo>
                  <a:lnTo>
                    <a:pt x="0" y="91666"/>
                  </a:lnTo>
                  <a:cubicBezTo>
                    <a:pt x="0" y="67354"/>
                    <a:pt x="9658" y="44039"/>
                    <a:pt x="26848" y="26848"/>
                  </a:cubicBezTo>
                  <a:cubicBezTo>
                    <a:pt x="44039" y="9658"/>
                    <a:pt x="67354" y="0"/>
                    <a:pt x="91666" y="0"/>
                  </a:cubicBezTo>
                  <a:close/>
                </a:path>
              </a:pathLst>
            </a:custGeom>
            <a:solidFill>
              <a:srgbClr val="FFFFFF"/>
            </a:solidFill>
          </p:spPr>
          <p:txBody>
            <a:bodyPr/>
            <a:lstStyle/>
            <a:p>
              <a:endParaRPr lang="en-US"/>
            </a:p>
          </p:txBody>
        </p:sp>
        <p:sp>
          <p:nvSpPr>
            <p:cNvPr id="37" name="TextBox 10">
              <a:extLst>
                <a:ext uri="{FF2B5EF4-FFF2-40B4-BE49-F238E27FC236}">
                  <a16:creationId xmlns:a16="http://schemas.microsoft.com/office/drawing/2014/main" id="{18158352-D7DC-B16E-DAF9-EF1244697988}"/>
                </a:ext>
              </a:extLst>
            </p:cNvPr>
            <p:cNvSpPr txBox="1"/>
            <p:nvPr/>
          </p:nvSpPr>
          <p:spPr>
            <a:xfrm>
              <a:off x="0" y="-38100"/>
              <a:ext cx="1134452" cy="318585"/>
            </a:xfrm>
            <a:prstGeom prst="rect">
              <a:avLst/>
            </a:prstGeom>
          </p:spPr>
          <p:txBody>
            <a:bodyPr lIns="50800" tIns="50800" rIns="50800" bIns="50800" rtlCol="0" anchor="ctr"/>
            <a:lstStyle/>
            <a:p>
              <a:pPr algn="ctr">
                <a:lnSpc>
                  <a:spcPts val="2659"/>
                </a:lnSpc>
              </a:pPr>
              <a:endParaRPr/>
            </a:p>
          </p:txBody>
        </p:sp>
      </p:grpSp>
      <p:sp>
        <p:nvSpPr>
          <p:cNvPr id="38" name="TextBox 28">
            <a:extLst>
              <a:ext uri="{FF2B5EF4-FFF2-40B4-BE49-F238E27FC236}">
                <a16:creationId xmlns:a16="http://schemas.microsoft.com/office/drawing/2014/main" id="{D56F6854-A7F6-3DAC-F824-5FB06B2882BA}"/>
              </a:ext>
            </a:extLst>
          </p:cNvPr>
          <p:cNvSpPr txBox="1"/>
          <p:nvPr/>
        </p:nvSpPr>
        <p:spPr>
          <a:xfrm>
            <a:off x="1101229" y="7970138"/>
            <a:ext cx="4033280" cy="876907"/>
          </a:xfrm>
          <a:prstGeom prst="rect">
            <a:avLst/>
          </a:prstGeom>
        </p:spPr>
        <p:txBody>
          <a:bodyPr wrap="square" lIns="0" tIns="0" rIns="0" bIns="0" rtlCol="0" anchor="t">
            <a:spAutoFit/>
          </a:bodyPr>
          <a:lstStyle/>
          <a:p>
            <a:pPr algn="ctr">
              <a:lnSpc>
                <a:spcPts val="3362"/>
              </a:lnSpc>
            </a:pPr>
            <a:r>
              <a:rPr lang="en-US" sz="3171" dirty="0">
                <a:solidFill>
                  <a:srgbClr val="1C53A3"/>
                </a:solidFill>
                <a:latin typeface="Poppins"/>
                <a:ea typeface="Poppins"/>
                <a:cs typeface="Poppins"/>
                <a:sym typeface="Poppins"/>
              </a:rPr>
              <a:t>Threat Landscape &amp; Risk Appetite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rot="9428196">
            <a:off x="-1036698" y="-3387574"/>
            <a:ext cx="12039814" cy="7082466"/>
          </a:xfrm>
          <a:custGeom>
            <a:avLst/>
            <a:gdLst/>
            <a:ahLst/>
            <a:cxnLst/>
            <a:rect l="l" t="t" r="r" b="b"/>
            <a:pathLst>
              <a:path w="13691661" h="7990951">
                <a:moveTo>
                  <a:pt x="0" y="0"/>
                </a:moveTo>
                <a:lnTo>
                  <a:pt x="13691661" y="0"/>
                </a:lnTo>
                <a:lnTo>
                  <a:pt x="13691661" y="7990951"/>
                </a:lnTo>
                <a:lnTo>
                  <a:pt x="0" y="7990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8534400" y="1543827"/>
            <a:ext cx="854383" cy="994915"/>
          </a:xfrm>
          <a:custGeom>
            <a:avLst/>
            <a:gdLst/>
            <a:ahLst/>
            <a:cxnLst/>
            <a:rect l="l" t="t" r="r" b="b"/>
            <a:pathLst>
              <a:path w="854383" h="994915">
                <a:moveTo>
                  <a:pt x="0" y="0"/>
                </a:moveTo>
                <a:lnTo>
                  <a:pt x="854383" y="0"/>
                </a:lnTo>
                <a:lnTo>
                  <a:pt x="854383" y="994914"/>
                </a:lnTo>
                <a:lnTo>
                  <a:pt x="0" y="9949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5791332" y="534369"/>
            <a:ext cx="11137668" cy="873410"/>
          </a:xfrm>
          <a:prstGeom prst="rect">
            <a:avLst/>
          </a:prstGeom>
        </p:spPr>
        <p:txBody>
          <a:bodyPr lIns="0" tIns="0" rIns="0" bIns="0" rtlCol="0" anchor="t">
            <a:spAutoFit/>
          </a:bodyPr>
          <a:lstStyle/>
          <a:p>
            <a:pPr algn="l">
              <a:lnSpc>
                <a:spcPts val="6641"/>
              </a:lnSpc>
            </a:pPr>
            <a:r>
              <a:rPr lang="en-US" sz="6266" dirty="0">
                <a:solidFill>
                  <a:srgbClr val="FFFFFF"/>
                </a:solidFill>
                <a:latin typeface="League Spartan"/>
                <a:ea typeface="League Spartan"/>
                <a:cs typeface="League Spartan"/>
                <a:sym typeface="League Spartan"/>
              </a:rPr>
              <a:t>MEET THE TEAM</a:t>
            </a:r>
          </a:p>
        </p:txBody>
      </p:sp>
      <p:sp>
        <p:nvSpPr>
          <p:cNvPr id="10" name="TextBox 10"/>
          <p:cNvSpPr txBox="1"/>
          <p:nvPr/>
        </p:nvSpPr>
        <p:spPr>
          <a:xfrm>
            <a:off x="1567852" y="401040"/>
            <a:ext cx="1608136"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01.</a:t>
            </a:r>
          </a:p>
        </p:txBody>
      </p:sp>
      <p:pic>
        <p:nvPicPr>
          <p:cNvPr id="18" name="Picture 17">
            <a:extLst>
              <a:ext uri="{FF2B5EF4-FFF2-40B4-BE49-F238E27FC236}">
                <a16:creationId xmlns:a16="http://schemas.microsoft.com/office/drawing/2014/main" id="{7297559B-54C2-954C-7593-2764C85776E2}"/>
              </a:ext>
            </a:extLst>
          </p:cNvPr>
          <p:cNvPicPr>
            <a:picLocks noChangeAspect="1"/>
          </p:cNvPicPr>
          <p:nvPr/>
        </p:nvPicPr>
        <p:blipFill>
          <a:blip r:embed="rId7"/>
          <a:stretch>
            <a:fillRect/>
          </a:stretch>
        </p:blipFill>
        <p:spPr>
          <a:xfrm>
            <a:off x="7082240" y="4407104"/>
            <a:ext cx="4277926" cy="3649052"/>
          </a:xfrm>
          <a:prstGeom prst="rect">
            <a:avLst/>
          </a:prstGeom>
        </p:spPr>
      </p:pic>
      <p:pic>
        <p:nvPicPr>
          <p:cNvPr id="20" name="Picture 19" descr="A person with red hair and black shirt&#10;&#10;Description automatically generated">
            <a:extLst>
              <a:ext uri="{FF2B5EF4-FFF2-40B4-BE49-F238E27FC236}">
                <a16:creationId xmlns:a16="http://schemas.microsoft.com/office/drawing/2014/main" id="{F43E3C97-28E2-0B10-3459-F46EB349E9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80121" y="4433487"/>
            <a:ext cx="3865116" cy="3622669"/>
          </a:xfrm>
          <a:prstGeom prst="rect">
            <a:avLst/>
          </a:prstGeom>
        </p:spPr>
      </p:pic>
      <p:pic>
        <p:nvPicPr>
          <p:cNvPr id="22" name="Picture 21">
            <a:extLst>
              <a:ext uri="{FF2B5EF4-FFF2-40B4-BE49-F238E27FC236}">
                <a16:creationId xmlns:a16="http://schemas.microsoft.com/office/drawing/2014/main" id="{EF62293C-A4EA-CD58-0A57-D33E809FEB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9993" y="4407102"/>
            <a:ext cx="4251960" cy="3649053"/>
          </a:xfrm>
          <a:prstGeom prst="rect">
            <a:avLst/>
          </a:prstGeom>
        </p:spPr>
      </p:pic>
      <p:sp>
        <p:nvSpPr>
          <p:cNvPr id="23" name="TextBox 22">
            <a:extLst>
              <a:ext uri="{FF2B5EF4-FFF2-40B4-BE49-F238E27FC236}">
                <a16:creationId xmlns:a16="http://schemas.microsoft.com/office/drawing/2014/main" id="{B84E12DE-FABB-F25C-5BD6-88F7640122A2}"/>
              </a:ext>
            </a:extLst>
          </p:cNvPr>
          <p:cNvSpPr txBox="1"/>
          <p:nvPr/>
        </p:nvSpPr>
        <p:spPr>
          <a:xfrm>
            <a:off x="7308310" y="8133882"/>
            <a:ext cx="3865116" cy="584775"/>
          </a:xfrm>
          <a:prstGeom prst="rect">
            <a:avLst/>
          </a:prstGeom>
          <a:noFill/>
        </p:spPr>
        <p:txBody>
          <a:bodyPr wrap="square" rtlCol="0">
            <a:spAutoFit/>
          </a:bodyPr>
          <a:lstStyle/>
          <a:p>
            <a:pPr algn="ctr"/>
            <a:r>
              <a:rPr lang="en-US" sz="3200" dirty="0">
                <a:solidFill>
                  <a:srgbClr val="FFFFFF"/>
                </a:solidFill>
                <a:latin typeface="Poppins"/>
                <a:ea typeface="Poppins"/>
                <a:cs typeface="Poppins"/>
                <a:sym typeface="Poppins"/>
              </a:rPr>
              <a:t>Bryan Thomas</a:t>
            </a:r>
          </a:p>
        </p:txBody>
      </p:sp>
      <p:sp>
        <p:nvSpPr>
          <p:cNvPr id="24" name="TextBox 23">
            <a:extLst>
              <a:ext uri="{FF2B5EF4-FFF2-40B4-BE49-F238E27FC236}">
                <a16:creationId xmlns:a16="http://schemas.microsoft.com/office/drawing/2014/main" id="{E4C7BBB6-C90B-7150-79B3-3B3D55121279}"/>
              </a:ext>
            </a:extLst>
          </p:cNvPr>
          <p:cNvSpPr txBox="1"/>
          <p:nvPr/>
        </p:nvSpPr>
        <p:spPr>
          <a:xfrm>
            <a:off x="11734800" y="8133883"/>
            <a:ext cx="4866226" cy="584774"/>
          </a:xfrm>
          <a:prstGeom prst="rect">
            <a:avLst/>
          </a:prstGeom>
          <a:noFill/>
        </p:spPr>
        <p:txBody>
          <a:bodyPr wrap="square" rtlCol="0">
            <a:spAutoFit/>
          </a:bodyPr>
          <a:lstStyle/>
          <a:p>
            <a:pPr algn="ctr"/>
            <a:r>
              <a:rPr lang="en-US" sz="3200" dirty="0">
                <a:solidFill>
                  <a:srgbClr val="FFFFFF"/>
                </a:solidFill>
                <a:latin typeface="Poppins"/>
                <a:ea typeface="Poppins"/>
                <a:cs typeface="Poppins"/>
                <a:sym typeface="Poppins"/>
              </a:rPr>
              <a:t>Stacey Sing-Tucker</a:t>
            </a:r>
          </a:p>
        </p:txBody>
      </p:sp>
      <p:sp>
        <p:nvSpPr>
          <p:cNvPr id="25" name="TextBox 24">
            <a:extLst>
              <a:ext uri="{FF2B5EF4-FFF2-40B4-BE49-F238E27FC236}">
                <a16:creationId xmlns:a16="http://schemas.microsoft.com/office/drawing/2014/main" id="{F1706B35-0EBA-AC1F-3C0C-760FE39DC360}"/>
              </a:ext>
            </a:extLst>
          </p:cNvPr>
          <p:cNvSpPr txBox="1"/>
          <p:nvPr/>
        </p:nvSpPr>
        <p:spPr>
          <a:xfrm>
            <a:off x="2197554" y="8178635"/>
            <a:ext cx="3865116" cy="584775"/>
          </a:xfrm>
          <a:prstGeom prst="rect">
            <a:avLst/>
          </a:prstGeom>
          <a:noFill/>
        </p:spPr>
        <p:txBody>
          <a:bodyPr wrap="square" rtlCol="0">
            <a:spAutoFit/>
          </a:bodyPr>
          <a:lstStyle/>
          <a:p>
            <a:pPr algn="ctr"/>
            <a:r>
              <a:rPr lang="en-US" sz="3200" dirty="0">
                <a:solidFill>
                  <a:srgbClr val="FFFFFF"/>
                </a:solidFill>
                <a:latin typeface="Poppins"/>
                <a:ea typeface="Poppins"/>
                <a:cs typeface="Poppins"/>
                <a:sym typeface="Poppins"/>
              </a:rPr>
              <a:t>Toni Small</a:t>
            </a:r>
          </a:p>
        </p:txBody>
      </p:sp>
      <p:sp>
        <p:nvSpPr>
          <p:cNvPr id="26" name="TextBox 25">
            <a:extLst>
              <a:ext uri="{FF2B5EF4-FFF2-40B4-BE49-F238E27FC236}">
                <a16:creationId xmlns:a16="http://schemas.microsoft.com/office/drawing/2014/main" id="{DE698788-E0DA-2F47-0DBF-966DA78EA514}"/>
              </a:ext>
            </a:extLst>
          </p:cNvPr>
          <p:cNvSpPr txBox="1"/>
          <p:nvPr/>
        </p:nvSpPr>
        <p:spPr>
          <a:xfrm>
            <a:off x="1143000" y="3065763"/>
            <a:ext cx="16740025" cy="1246495"/>
          </a:xfrm>
          <a:prstGeom prst="rect">
            <a:avLst/>
          </a:prstGeom>
          <a:noFill/>
        </p:spPr>
        <p:txBody>
          <a:bodyPr wrap="square" rtlCol="0">
            <a:spAutoFit/>
          </a:bodyPr>
          <a:lstStyle/>
          <a:p>
            <a:pPr algn="ctr"/>
            <a:r>
              <a:rPr lang="en-US" sz="7500" dirty="0">
                <a:solidFill>
                  <a:srgbClr val="FFFFFF"/>
                </a:solidFill>
                <a:latin typeface="Poppins"/>
                <a:cs typeface="Poppins"/>
                <a:sym typeface="Poppins"/>
              </a:rPr>
              <a:t>Risk Management Officers</a:t>
            </a:r>
            <a:endParaRPr lang="en-US" sz="7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a:off x="163074" y="7142823"/>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txBody>
          <a:bodyPr/>
          <a:lstStyle/>
          <a:p>
            <a:endParaRPr lang="en-US"/>
          </a:p>
        </p:txBody>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txBody>
          <a:bodyPr/>
          <a:lstStyle/>
          <a:p>
            <a:endParaRPr lang="en-US"/>
          </a:p>
        </p:txBody>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12175094" y="3155449"/>
            <a:ext cx="5880702" cy="5289854"/>
            <a:chOff x="-10351" y="-38100"/>
            <a:chExt cx="1564672" cy="1407465"/>
          </a:xfrm>
        </p:grpSpPr>
        <p:sp>
          <p:nvSpPr>
            <p:cNvPr id="6" name="Freeform 6"/>
            <p:cNvSpPr/>
            <p:nvPr/>
          </p:nvSpPr>
          <p:spPr>
            <a:xfrm>
              <a:off x="-10351" y="-1905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6200" y="3321715"/>
            <a:ext cx="5978673" cy="5292887"/>
            <a:chOff x="0" y="-38907"/>
            <a:chExt cx="1590739" cy="1408272"/>
          </a:xfrm>
        </p:grpSpPr>
        <p:sp>
          <p:nvSpPr>
            <p:cNvPr id="12" name="Freeform 12"/>
            <p:cNvSpPr/>
            <p:nvPr/>
          </p:nvSpPr>
          <p:spPr>
            <a:xfrm>
              <a:off x="36418" y="-38907"/>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dirty="0"/>
            </a:p>
          </p:txBody>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271109" y="3430847"/>
            <a:ext cx="5570690" cy="3133474"/>
            <a:chOff x="0" y="0"/>
            <a:chExt cx="11289030" cy="6350000"/>
          </a:xfrm>
        </p:grpSpPr>
        <p:sp>
          <p:nvSpPr>
            <p:cNvPr id="21" name="Freeform 21"/>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9339" b="-9339"/>
              </a:stretch>
            </a:blipFill>
          </p:spPr>
          <p:txBody>
            <a:bodyPr/>
            <a:lstStyle/>
            <a:p>
              <a:endParaRPr lang="en-US"/>
            </a:p>
          </p:txBody>
        </p:sp>
      </p:grpSp>
      <p:grpSp>
        <p:nvGrpSpPr>
          <p:cNvPr id="22" name="Group 22"/>
          <p:cNvGrpSpPr/>
          <p:nvPr/>
        </p:nvGrpSpPr>
        <p:grpSpPr>
          <a:xfrm>
            <a:off x="6358655" y="3447950"/>
            <a:ext cx="5570690" cy="3133474"/>
            <a:chOff x="0" y="0"/>
            <a:chExt cx="11289030" cy="6350000"/>
          </a:xfrm>
        </p:grpSpPr>
        <p:sp>
          <p:nvSpPr>
            <p:cNvPr id="23" name="Freeform 23"/>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9061" b="-9061"/>
              </a:stretch>
            </a:blipFill>
          </p:spPr>
          <p:txBody>
            <a:bodyPr/>
            <a:lstStyle/>
            <a:p>
              <a:endParaRPr lang="en-US"/>
            </a:p>
          </p:txBody>
        </p:sp>
      </p:grpSp>
      <p:grpSp>
        <p:nvGrpSpPr>
          <p:cNvPr id="24" name="Group 24"/>
          <p:cNvGrpSpPr/>
          <p:nvPr/>
        </p:nvGrpSpPr>
        <p:grpSpPr>
          <a:xfrm>
            <a:off x="12349552" y="3446286"/>
            <a:ext cx="5570690" cy="3133474"/>
            <a:chOff x="0" y="0"/>
            <a:chExt cx="11289030" cy="6350000"/>
          </a:xfrm>
        </p:grpSpPr>
        <p:sp>
          <p:nvSpPr>
            <p:cNvPr id="25" name="Freeform 2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6"/>
              <a:stretch>
                <a:fillRect t="-12895" b="-12895"/>
              </a:stretch>
            </a:blipFill>
          </p:spPr>
          <p:txBody>
            <a:bodyPr/>
            <a:lstStyle/>
            <a:p>
              <a:endParaRPr lang="en-US"/>
            </a:p>
          </p:txBody>
        </p:sp>
      </p:grpSp>
      <p:sp>
        <p:nvSpPr>
          <p:cNvPr id="26" name="TextBox 26"/>
          <p:cNvSpPr txBox="1"/>
          <p:nvPr/>
        </p:nvSpPr>
        <p:spPr>
          <a:xfrm>
            <a:off x="3482307" y="1574274"/>
            <a:ext cx="11322757" cy="861583"/>
          </a:xfrm>
          <a:prstGeom prst="rect">
            <a:avLst/>
          </a:prstGeom>
        </p:spPr>
        <p:txBody>
          <a:bodyPr wrap="square" lIns="0" tIns="0" rIns="0" bIns="0" rtlCol="0" anchor="t">
            <a:spAutoFit/>
          </a:bodyPr>
          <a:lstStyle/>
          <a:p>
            <a:pPr marL="0" lvl="0" indent="0" algn="ctr">
              <a:lnSpc>
                <a:spcPts val="7151"/>
              </a:lnSpc>
              <a:spcBef>
                <a:spcPct val="0"/>
              </a:spcBef>
            </a:pPr>
            <a:r>
              <a:rPr lang="en-US" sz="5108" dirty="0">
                <a:solidFill>
                  <a:srgbClr val="FDFDFD"/>
                </a:solidFill>
                <a:latin typeface="Open Sans Extra Bold"/>
                <a:ea typeface="Open Sans Extra Bold"/>
                <a:cs typeface="Open Sans Extra Bold"/>
                <a:sym typeface="Open Sans Extra Bold"/>
              </a:rPr>
              <a:t>GOALS OF THE GRC PROGRAM</a:t>
            </a:r>
          </a:p>
        </p:txBody>
      </p:sp>
      <p:sp>
        <p:nvSpPr>
          <p:cNvPr id="27" name="TextBox 27"/>
          <p:cNvSpPr txBox="1"/>
          <p:nvPr/>
        </p:nvSpPr>
        <p:spPr>
          <a:xfrm>
            <a:off x="6495061" y="6927474"/>
            <a:ext cx="5297877" cy="1415233"/>
          </a:xfrm>
          <a:prstGeom prst="rect">
            <a:avLst/>
          </a:prstGeom>
        </p:spPr>
        <p:txBody>
          <a:bodyPr lIns="0" tIns="0" rIns="0" bIns="0" rtlCol="0" anchor="t">
            <a:spAutoFit/>
          </a:bodyPr>
          <a:lstStyle/>
          <a:p>
            <a:pPr algn="ctr">
              <a:lnSpc>
                <a:spcPts val="2845"/>
              </a:lnSpc>
            </a:pPr>
            <a:r>
              <a:rPr lang="en-US" sz="2032" spc="-40" dirty="0">
                <a:solidFill>
                  <a:srgbClr val="051D40"/>
                </a:solidFill>
                <a:latin typeface="Poppins"/>
                <a:ea typeface="Poppins"/>
                <a:cs typeface="Poppins"/>
                <a:sym typeface="Poppins"/>
              </a:rPr>
              <a:t>Enhance Decision-Making</a:t>
            </a:r>
          </a:p>
          <a:p>
            <a:pPr algn="ctr">
              <a:lnSpc>
                <a:spcPts val="2845"/>
              </a:lnSpc>
            </a:pPr>
            <a:r>
              <a:rPr lang="en-US" sz="2032" spc="-40" dirty="0">
                <a:solidFill>
                  <a:srgbClr val="051D40"/>
                </a:solidFill>
                <a:latin typeface="Poppins"/>
                <a:ea typeface="Poppins"/>
                <a:cs typeface="Poppins"/>
                <a:sym typeface="Poppins"/>
              </a:rPr>
              <a:t>Protect Data and Assets</a:t>
            </a:r>
          </a:p>
          <a:p>
            <a:pPr algn="ctr">
              <a:lnSpc>
                <a:spcPts val="2845"/>
              </a:lnSpc>
            </a:pPr>
            <a:r>
              <a:rPr lang="en-US" sz="2032" spc="-40" dirty="0">
                <a:solidFill>
                  <a:srgbClr val="051D40"/>
                </a:solidFill>
                <a:latin typeface="Poppins"/>
                <a:ea typeface="Poppins"/>
                <a:cs typeface="Poppins"/>
                <a:sym typeface="Poppins"/>
              </a:rPr>
              <a:t>Improve Operational Efficiency</a:t>
            </a:r>
          </a:p>
          <a:p>
            <a:pPr marL="0" lvl="0" indent="0" algn="ctr">
              <a:lnSpc>
                <a:spcPts val="2845"/>
              </a:lnSpc>
              <a:spcBef>
                <a:spcPct val="0"/>
              </a:spcBef>
            </a:pPr>
            <a:endParaRPr lang="en-US" sz="2032" spc="-40" dirty="0">
              <a:solidFill>
                <a:srgbClr val="051D40"/>
              </a:solidFill>
              <a:latin typeface="Poppins"/>
              <a:ea typeface="Poppins"/>
              <a:cs typeface="Poppins"/>
              <a:sym typeface="Poppins"/>
            </a:endParaRPr>
          </a:p>
        </p:txBody>
      </p:sp>
      <p:sp>
        <p:nvSpPr>
          <p:cNvPr id="28" name="TextBox 28"/>
          <p:cNvSpPr txBox="1"/>
          <p:nvPr/>
        </p:nvSpPr>
        <p:spPr>
          <a:xfrm>
            <a:off x="12491020" y="7116897"/>
            <a:ext cx="5297877" cy="710383"/>
          </a:xfrm>
          <a:prstGeom prst="rect">
            <a:avLst/>
          </a:prstGeom>
        </p:spPr>
        <p:txBody>
          <a:bodyPr lIns="0" tIns="0" rIns="0" bIns="0" rtlCol="0" anchor="t">
            <a:spAutoFit/>
          </a:bodyPr>
          <a:lstStyle/>
          <a:p>
            <a:pPr algn="ctr">
              <a:lnSpc>
                <a:spcPts val="2845"/>
              </a:lnSpc>
            </a:pPr>
            <a:r>
              <a:rPr lang="en-US" sz="2032" spc="-40" dirty="0">
                <a:solidFill>
                  <a:srgbClr val="051D40"/>
                </a:solidFill>
                <a:latin typeface="Poppins"/>
                <a:ea typeface="Poppins"/>
                <a:cs typeface="Poppins"/>
                <a:sym typeface="Poppins"/>
              </a:rPr>
              <a:t>Foster a Compliance Culture</a:t>
            </a:r>
          </a:p>
          <a:p>
            <a:pPr marL="0" lvl="0" indent="0" algn="ctr">
              <a:lnSpc>
                <a:spcPts val="2845"/>
              </a:lnSpc>
              <a:spcBef>
                <a:spcPct val="0"/>
              </a:spcBef>
            </a:pPr>
            <a:r>
              <a:rPr lang="en-US" sz="2032" spc="-40" dirty="0">
                <a:solidFill>
                  <a:srgbClr val="051D40"/>
                </a:solidFill>
                <a:latin typeface="Poppins"/>
                <a:ea typeface="Poppins"/>
                <a:cs typeface="Poppins"/>
                <a:sym typeface="Poppins"/>
              </a:rPr>
              <a:t>Enable Scalability</a:t>
            </a:r>
          </a:p>
        </p:txBody>
      </p:sp>
      <p:sp>
        <p:nvSpPr>
          <p:cNvPr id="29" name="TextBox 29"/>
          <p:cNvSpPr txBox="1"/>
          <p:nvPr/>
        </p:nvSpPr>
        <p:spPr>
          <a:xfrm>
            <a:off x="487010" y="6885045"/>
            <a:ext cx="5297877" cy="1602558"/>
          </a:xfrm>
          <a:prstGeom prst="rect">
            <a:avLst/>
          </a:prstGeom>
        </p:spPr>
        <p:txBody>
          <a:bodyPr lIns="0" tIns="0" rIns="0" bIns="0" rtlCol="0" anchor="t">
            <a:spAutoFit/>
          </a:bodyPr>
          <a:lstStyle/>
          <a:p>
            <a:pPr algn="ctr">
              <a:lnSpc>
                <a:spcPts val="2845"/>
              </a:lnSpc>
            </a:pPr>
            <a:r>
              <a:rPr lang="en-US" sz="2032" spc="-40" dirty="0">
                <a:solidFill>
                  <a:srgbClr val="051D40"/>
                </a:solidFill>
                <a:latin typeface="Poppins"/>
                <a:ea typeface="Poppins"/>
                <a:cs typeface="Poppins"/>
                <a:sym typeface="Poppins"/>
              </a:rPr>
              <a:t>Align with Organizational Objectives</a:t>
            </a:r>
          </a:p>
          <a:p>
            <a:pPr algn="ctr">
              <a:lnSpc>
                <a:spcPts val="2845"/>
              </a:lnSpc>
            </a:pPr>
            <a:r>
              <a:rPr lang="en-US" sz="2032" spc="-40" dirty="0">
                <a:solidFill>
                  <a:srgbClr val="051D40"/>
                </a:solidFill>
                <a:latin typeface="Poppins"/>
                <a:ea typeface="Poppins"/>
                <a:cs typeface="Poppins"/>
                <a:sym typeface="Poppins"/>
              </a:rPr>
              <a:t>Manage Risks Effectively</a:t>
            </a:r>
          </a:p>
          <a:p>
            <a:pPr algn="ctr">
              <a:lnSpc>
                <a:spcPts val="2845"/>
              </a:lnSpc>
            </a:pPr>
            <a:r>
              <a:rPr lang="en-US" sz="2032" spc="-40" dirty="0">
                <a:solidFill>
                  <a:srgbClr val="051D40"/>
                </a:solidFill>
                <a:latin typeface="Poppins"/>
                <a:ea typeface="Poppins"/>
                <a:cs typeface="Poppins"/>
                <a:sym typeface="Poppins"/>
              </a:rPr>
              <a:t>Ensure Regulatory Compliance</a:t>
            </a:r>
          </a:p>
          <a:p>
            <a:pPr algn="ctr">
              <a:lnSpc>
                <a:spcPts val="2145"/>
              </a:lnSpc>
            </a:pPr>
            <a:endParaRPr lang="en-US" sz="2032" spc="-40" dirty="0">
              <a:solidFill>
                <a:srgbClr val="051D40"/>
              </a:solidFill>
              <a:latin typeface="Poppins"/>
              <a:ea typeface="Poppins"/>
              <a:cs typeface="Poppins"/>
              <a:sym typeface="Poppins"/>
            </a:endParaRPr>
          </a:p>
          <a:p>
            <a:pPr marL="0" lvl="0" indent="0" algn="ctr">
              <a:lnSpc>
                <a:spcPts val="2145"/>
              </a:lnSpc>
              <a:spcBef>
                <a:spcPct val="0"/>
              </a:spcBef>
            </a:pPr>
            <a:endParaRPr lang="en-US" sz="2032" spc="-40" dirty="0">
              <a:solidFill>
                <a:srgbClr val="051D40"/>
              </a:solidFill>
              <a:latin typeface="Poppins"/>
              <a:ea typeface="Poppins"/>
              <a:cs typeface="Poppins"/>
              <a:sym typeface="Poppins"/>
            </a:endParaRPr>
          </a:p>
        </p:txBody>
      </p:sp>
      <p:sp>
        <p:nvSpPr>
          <p:cNvPr id="30" name="TextBox 30"/>
          <p:cNvSpPr txBox="1"/>
          <p:nvPr/>
        </p:nvSpPr>
        <p:spPr>
          <a:xfrm>
            <a:off x="521010" y="335337"/>
            <a:ext cx="1602032" cy="650050"/>
          </a:xfrm>
          <a:prstGeom prst="rect">
            <a:avLst/>
          </a:prstGeom>
        </p:spPr>
        <p:txBody>
          <a:bodyPr lIns="0" tIns="0" rIns="0" bIns="0" rtlCol="0" anchor="t">
            <a:spAutoFit/>
          </a:bodyPr>
          <a:lstStyle/>
          <a:p>
            <a:pPr algn="l">
              <a:lnSpc>
                <a:spcPts val="4993"/>
              </a:lnSpc>
            </a:pPr>
            <a:r>
              <a:rPr lang="en-US" sz="4711" b="1" dirty="0">
                <a:solidFill>
                  <a:srgbClr val="FFFFFF"/>
                </a:solidFill>
                <a:latin typeface="Poppins Bold"/>
                <a:ea typeface="Poppins Bold"/>
                <a:cs typeface="Poppins Bold"/>
                <a:sym typeface="Poppins 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a:off x="0" y="0"/>
            <a:ext cx="824582" cy="628744"/>
          </a:xfrm>
          <a:custGeom>
            <a:avLst/>
            <a:gdLst/>
            <a:ahLst/>
            <a:cxnLst/>
            <a:rect l="l" t="t" r="r" b="b"/>
            <a:pathLst>
              <a:path w="824582" h="628744">
                <a:moveTo>
                  <a:pt x="0" y="0"/>
                </a:moveTo>
                <a:lnTo>
                  <a:pt x="824582" y="0"/>
                </a:lnTo>
                <a:lnTo>
                  <a:pt x="824582" y="628744"/>
                </a:lnTo>
                <a:lnTo>
                  <a:pt x="0" y="6287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7463418" y="9658256"/>
            <a:ext cx="824582" cy="628744"/>
          </a:xfrm>
          <a:custGeom>
            <a:avLst/>
            <a:gdLst/>
            <a:ahLst/>
            <a:cxnLst/>
            <a:rect l="l" t="t" r="r" b="b"/>
            <a:pathLst>
              <a:path w="824582" h="628744">
                <a:moveTo>
                  <a:pt x="0" y="0"/>
                </a:moveTo>
                <a:lnTo>
                  <a:pt x="824582" y="0"/>
                </a:lnTo>
                <a:lnTo>
                  <a:pt x="824582" y="628744"/>
                </a:lnTo>
                <a:lnTo>
                  <a:pt x="0" y="6287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208471" y="9543261"/>
            <a:ext cx="754613" cy="858735"/>
          </a:xfrm>
          <a:custGeom>
            <a:avLst/>
            <a:gdLst/>
            <a:ahLst/>
            <a:cxnLst/>
            <a:rect l="l" t="t" r="r" b="b"/>
            <a:pathLst>
              <a:path w="754613" h="858735">
                <a:moveTo>
                  <a:pt x="0" y="0"/>
                </a:moveTo>
                <a:lnTo>
                  <a:pt x="754613" y="0"/>
                </a:lnTo>
                <a:lnTo>
                  <a:pt x="754613" y="858734"/>
                </a:lnTo>
                <a:lnTo>
                  <a:pt x="0" y="8587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17875709" y="-94013"/>
            <a:ext cx="609826" cy="722757"/>
          </a:xfrm>
          <a:custGeom>
            <a:avLst/>
            <a:gdLst/>
            <a:ahLst/>
            <a:cxnLst/>
            <a:rect l="l" t="t" r="r" b="b"/>
            <a:pathLst>
              <a:path w="609826" h="722757">
                <a:moveTo>
                  <a:pt x="0" y="0"/>
                </a:moveTo>
                <a:lnTo>
                  <a:pt x="609826" y="0"/>
                </a:lnTo>
                <a:lnTo>
                  <a:pt x="609826" y="722757"/>
                </a:lnTo>
                <a:lnTo>
                  <a:pt x="0" y="7227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rot="5400000">
            <a:off x="17797907" y="5199558"/>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rot="5400000">
            <a:off x="-120139" y="6832217"/>
            <a:ext cx="610232" cy="369953"/>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TextBox 9"/>
          <p:cNvSpPr txBox="1"/>
          <p:nvPr/>
        </p:nvSpPr>
        <p:spPr>
          <a:xfrm>
            <a:off x="1402520" y="1165625"/>
            <a:ext cx="3140305" cy="388568"/>
          </a:xfrm>
          <a:prstGeom prst="rect">
            <a:avLst/>
          </a:prstGeom>
        </p:spPr>
        <p:txBody>
          <a:bodyPr lIns="0" tIns="0" rIns="0" bIns="0" rtlCol="0" anchor="t">
            <a:spAutoFit/>
          </a:bodyPr>
          <a:lstStyle/>
          <a:p>
            <a:pPr algn="ctr">
              <a:lnSpc>
                <a:spcPts val="3359"/>
              </a:lnSpc>
            </a:pPr>
            <a:r>
              <a:rPr lang="en-US" sz="2400" b="1" dirty="0">
                <a:latin typeface="Barlow Semi-Bold"/>
                <a:ea typeface="Barlow Semi-Bold"/>
                <a:cs typeface="Barlow Semi-Bold"/>
                <a:sym typeface="Barlow Semi-Bold"/>
              </a:rPr>
              <a:t>Cybersecurity Threats </a:t>
            </a:r>
          </a:p>
        </p:txBody>
      </p:sp>
      <p:sp>
        <p:nvSpPr>
          <p:cNvPr id="10" name="TextBox 10"/>
          <p:cNvSpPr txBox="1"/>
          <p:nvPr/>
        </p:nvSpPr>
        <p:spPr>
          <a:xfrm>
            <a:off x="1141068" y="1635600"/>
            <a:ext cx="3663207" cy="907364"/>
          </a:xfrm>
          <a:prstGeom prst="rect">
            <a:avLst/>
          </a:prstGeom>
        </p:spPr>
        <p:txBody>
          <a:bodyPr wrap="square" lIns="0" tIns="0" rIns="0" bIns="0" rtlCol="0" anchor="t">
            <a:spAutoFit/>
          </a:bodyPr>
          <a:lstStyle/>
          <a:p>
            <a:pPr algn="ctr">
              <a:lnSpc>
                <a:spcPts val="2379"/>
              </a:lnSpc>
            </a:pPr>
            <a:r>
              <a:rPr lang="en-US" sz="1699" dirty="0">
                <a:latin typeface="Poppins" panose="00000500000000000000" pitchFamily="2" charset="0"/>
                <a:ea typeface="Barlow"/>
                <a:cs typeface="Poppins" panose="00000500000000000000" pitchFamily="2" charset="0"/>
                <a:sym typeface="Barlow"/>
              </a:rPr>
              <a:t>Data Breaches</a:t>
            </a:r>
          </a:p>
          <a:p>
            <a:pPr algn="ctr">
              <a:lnSpc>
                <a:spcPts val="2379"/>
              </a:lnSpc>
            </a:pPr>
            <a:r>
              <a:rPr lang="en-US" sz="1699" dirty="0">
                <a:latin typeface="Poppins" panose="00000500000000000000" pitchFamily="2" charset="0"/>
                <a:ea typeface="Barlow"/>
                <a:cs typeface="Poppins" panose="00000500000000000000" pitchFamily="2" charset="0"/>
                <a:sym typeface="Barlow"/>
              </a:rPr>
              <a:t>Ransomware Attacks</a:t>
            </a:r>
          </a:p>
          <a:p>
            <a:pPr marL="0" lvl="0" indent="0" algn="ctr">
              <a:lnSpc>
                <a:spcPts val="2379"/>
              </a:lnSpc>
              <a:spcBef>
                <a:spcPct val="0"/>
              </a:spcBef>
            </a:pPr>
            <a:r>
              <a:rPr lang="en-US" sz="1699" dirty="0">
                <a:latin typeface="Poppins" panose="00000500000000000000" pitchFamily="2" charset="0"/>
                <a:ea typeface="Barlow"/>
                <a:cs typeface="Poppins" panose="00000500000000000000" pitchFamily="2" charset="0"/>
                <a:sym typeface="Barlow"/>
              </a:rPr>
              <a:t>Phishing and Social Engineering</a:t>
            </a:r>
          </a:p>
        </p:txBody>
      </p:sp>
      <p:sp>
        <p:nvSpPr>
          <p:cNvPr id="11" name="TextBox 11"/>
          <p:cNvSpPr txBox="1"/>
          <p:nvPr/>
        </p:nvSpPr>
        <p:spPr>
          <a:xfrm>
            <a:off x="12825986" y="1186971"/>
            <a:ext cx="4371803" cy="388568"/>
          </a:xfrm>
          <a:prstGeom prst="rect">
            <a:avLst/>
          </a:prstGeom>
        </p:spPr>
        <p:txBody>
          <a:bodyPr lIns="0" tIns="0" rIns="0" bIns="0" rtlCol="0" anchor="t">
            <a:spAutoFit/>
          </a:bodyPr>
          <a:lstStyle/>
          <a:p>
            <a:pPr algn="ctr">
              <a:lnSpc>
                <a:spcPts val="3359"/>
              </a:lnSpc>
            </a:pPr>
            <a:r>
              <a:rPr lang="en-US" sz="2400" b="1" dirty="0">
                <a:latin typeface="Barlow Semi-Bold"/>
                <a:ea typeface="Barlow Semi-Bold"/>
                <a:cs typeface="Barlow Semi-Bold"/>
                <a:sym typeface="Barlow Semi-Bold"/>
              </a:rPr>
              <a:t>Regulatory &amp; Compliance Risks</a:t>
            </a:r>
          </a:p>
        </p:txBody>
      </p:sp>
      <p:sp>
        <p:nvSpPr>
          <p:cNvPr id="12" name="TextBox 12"/>
          <p:cNvSpPr txBox="1"/>
          <p:nvPr/>
        </p:nvSpPr>
        <p:spPr>
          <a:xfrm>
            <a:off x="13104426" y="1726074"/>
            <a:ext cx="3759259" cy="816890"/>
          </a:xfrm>
          <a:prstGeom prst="rect">
            <a:avLst/>
          </a:prstGeom>
        </p:spPr>
        <p:txBody>
          <a:bodyPr wrap="square" lIns="0" tIns="0" rIns="0" bIns="0" rtlCol="0" anchor="t">
            <a:spAutoFit/>
          </a:bodyPr>
          <a:lstStyle/>
          <a:p>
            <a:pPr algn="ctr">
              <a:lnSpc>
                <a:spcPts val="2239"/>
              </a:lnSpc>
            </a:pPr>
            <a:r>
              <a:rPr lang="en-US" sz="1700" dirty="0">
                <a:latin typeface="Poppins" panose="00000500000000000000" pitchFamily="2" charset="0"/>
                <a:ea typeface="Barlow Medium"/>
                <a:cs typeface="Poppins" panose="00000500000000000000" pitchFamily="2" charset="0"/>
                <a:sym typeface="Barlow Medium"/>
              </a:rPr>
              <a:t>HIPPA Violations</a:t>
            </a:r>
          </a:p>
          <a:p>
            <a:pPr algn="ctr">
              <a:lnSpc>
                <a:spcPts val="2239"/>
              </a:lnSpc>
            </a:pPr>
            <a:r>
              <a:rPr lang="en-US" sz="1700" dirty="0">
                <a:latin typeface="Poppins" panose="00000500000000000000" pitchFamily="2" charset="0"/>
                <a:ea typeface="Barlow Medium"/>
                <a:cs typeface="Poppins" panose="00000500000000000000" pitchFamily="2" charset="0"/>
                <a:sym typeface="Barlow Medium"/>
              </a:rPr>
              <a:t>Data Localization and Privacy Laws</a:t>
            </a:r>
          </a:p>
          <a:p>
            <a:pPr marL="0" lvl="0" indent="0" algn="ctr">
              <a:lnSpc>
                <a:spcPts val="2239"/>
              </a:lnSpc>
              <a:spcBef>
                <a:spcPct val="0"/>
              </a:spcBef>
            </a:pPr>
            <a:endParaRPr lang="en-US" sz="1599" b="1" dirty="0">
              <a:latin typeface="Barlow Medium"/>
              <a:ea typeface="Barlow Medium"/>
              <a:cs typeface="Barlow Medium"/>
              <a:sym typeface="Barlow Medium"/>
            </a:endParaRPr>
          </a:p>
        </p:txBody>
      </p:sp>
      <p:sp>
        <p:nvSpPr>
          <p:cNvPr id="13" name="TextBox 13"/>
          <p:cNvSpPr txBox="1"/>
          <p:nvPr/>
        </p:nvSpPr>
        <p:spPr>
          <a:xfrm>
            <a:off x="9458781" y="2726716"/>
            <a:ext cx="3140305" cy="388568"/>
          </a:xfrm>
          <a:prstGeom prst="rect">
            <a:avLst/>
          </a:prstGeom>
        </p:spPr>
        <p:txBody>
          <a:bodyPr lIns="0" tIns="0" rIns="0" bIns="0" rtlCol="0" anchor="t">
            <a:spAutoFit/>
          </a:bodyPr>
          <a:lstStyle/>
          <a:p>
            <a:pPr algn="r">
              <a:lnSpc>
                <a:spcPts val="3359"/>
              </a:lnSpc>
            </a:pPr>
            <a:r>
              <a:rPr lang="en-US" sz="2400" b="1" dirty="0">
                <a:latin typeface="Barlow Semi-Bold"/>
                <a:ea typeface="Barlow Semi-Bold"/>
                <a:cs typeface="Barlow Semi-Bold"/>
                <a:sym typeface="Barlow Semi-Bold"/>
              </a:rPr>
              <a:t>Financial Threats</a:t>
            </a:r>
          </a:p>
        </p:txBody>
      </p:sp>
      <p:sp>
        <p:nvSpPr>
          <p:cNvPr id="14" name="TextBox 14"/>
          <p:cNvSpPr txBox="1"/>
          <p:nvPr/>
        </p:nvSpPr>
        <p:spPr>
          <a:xfrm>
            <a:off x="9765177" y="3287712"/>
            <a:ext cx="3604880" cy="826135"/>
          </a:xfrm>
          <a:prstGeom prst="rect">
            <a:avLst/>
          </a:prstGeom>
        </p:spPr>
        <p:txBody>
          <a:bodyPr lIns="0" tIns="0" rIns="0" bIns="0" rtlCol="0" anchor="t">
            <a:spAutoFit/>
          </a:bodyPr>
          <a:lstStyle/>
          <a:p>
            <a:pPr algn="ctr">
              <a:lnSpc>
                <a:spcPts val="2239"/>
              </a:lnSpc>
            </a:pPr>
            <a:r>
              <a:rPr lang="en-US" sz="1700" dirty="0">
                <a:latin typeface="Poppins" panose="00000500000000000000" pitchFamily="2" charset="0"/>
                <a:ea typeface="Barlow Medium"/>
                <a:cs typeface="Poppins" panose="00000500000000000000" pitchFamily="2" charset="0"/>
                <a:sym typeface="Barlow Medium"/>
              </a:rPr>
              <a:t>Cost of Cybersecurity Measures</a:t>
            </a:r>
          </a:p>
          <a:p>
            <a:pPr algn="ctr">
              <a:lnSpc>
                <a:spcPts val="2239"/>
              </a:lnSpc>
            </a:pPr>
            <a:r>
              <a:rPr lang="en-US" sz="1700" dirty="0">
                <a:latin typeface="Poppins" panose="00000500000000000000" pitchFamily="2" charset="0"/>
                <a:ea typeface="Barlow Medium"/>
                <a:cs typeface="Poppins" panose="00000500000000000000" pitchFamily="2" charset="0"/>
                <a:sym typeface="Barlow Medium"/>
              </a:rPr>
              <a:t>Legal Liabilities  and Fines</a:t>
            </a:r>
          </a:p>
          <a:p>
            <a:pPr marL="0" lvl="0" indent="0" algn="ctr">
              <a:lnSpc>
                <a:spcPts val="2239"/>
              </a:lnSpc>
              <a:spcBef>
                <a:spcPct val="0"/>
              </a:spcBef>
            </a:pPr>
            <a:endParaRPr lang="en-US" sz="1599" b="1" dirty="0">
              <a:latin typeface="Barlow Medium"/>
              <a:ea typeface="Barlow Medium"/>
              <a:cs typeface="Barlow Medium"/>
              <a:sym typeface="Barlow Medium"/>
            </a:endParaRPr>
          </a:p>
        </p:txBody>
      </p:sp>
      <p:sp>
        <p:nvSpPr>
          <p:cNvPr id="15" name="TextBox 15"/>
          <p:cNvSpPr txBox="1"/>
          <p:nvPr/>
        </p:nvSpPr>
        <p:spPr>
          <a:xfrm>
            <a:off x="12614426" y="4130401"/>
            <a:ext cx="5597209" cy="388568"/>
          </a:xfrm>
          <a:prstGeom prst="rect">
            <a:avLst/>
          </a:prstGeom>
        </p:spPr>
        <p:txBody>
          <a:bodyPr lIns="0" tIns="0" rIns="0" bIns="0" rtlCol="0" anchor="t">
            <a:spAutoFit/>
          </a:bodyPr>
          <a:lstStyle/>
          <a:p>
            <a:pPr algn="ctr">
              <a:lnSpc>
                <a:spcPts val="3359"/>
              </a:lnSpc>
            </a:pPr>
            <a:r>
              <a:rPr lang="en-US" sz="2400" b="1" dirty="0">
                <a:latin typeface="Barlow Semi-Bold"/>
                <a:ea typeface="Barlow Semi-Bold"/>
                <a:cs typeface="Barlow Semi-Bold"/>
                <a:sym typeface="Barlow Semi-Bold"/>
              </a:rPr>
              <a:t>Technological  Evolution &amp; Obsolescence </a:t>
            </a:r>
          </a:p>
        </p:txBody>
      </p:sp>
      <p:sp>
        <p:nvSpPr>
          <p:cNvPr id="16" name="TextBox 16"/>
          <p:cNvSpPr txBox="1"/>
          <p:nvPr/>
        </p:nvSpPr>
        <p:spPr>
          <a:xfrm>
            <a:off x="13404239" y="4631416"/>
            <a:ext cx="3538512" cy="826135"/>
          </a:xfrm>
          <a:prstGeom prst="rect">
            <a:avLst/>
          </a:prstGeom>
        </p:spPr>
        <p:txBody>
          <a:bodyPr lIns="0" tIns="0" rIns="0" bIns="0" rtlCol="0" anchor="t">
            <a:spAutoFit/>
          </a:bodyPr>
          <a:lstStyle/>
          <a:p>
            <a:pPr algn="ctr">
              <a:lnSpc>
                <a:spcPts val="2239"/>
              </a:lnSpc>
            </a:pPr>
            <a:r>
              <a:rPr lang="en-US" sz="1700" dirty="0">
                <a:latin typeface="Poppins" panose="00000500000000000000" pitchFamily="2" charset="0"/>
                <a:ea typeface="Barlow Medium"/>
                <a:cs typeface="Poppins" panose="00000500000000000000" pitchFamily="2" charset="0"/>
                <a:sym typeface="Barlow Medium"/>
              </a:rPr>
              <a:t>Rapid Technological Changes</a:t>
            </a:r>
          </a:p>
          <a:p>
            <a:pPr algn="ctr">
              <a:lnSpc>
                <a:spcPts val="2239"/>
              </a:lnSpc>
            </a:pPr>
            <a:r>
              <a:rPr lang="en-US" sz="1700" dirty="0">
                <a:latin typeface="Poppins" panose="00000500000000000000" pitchFamily="2" charset="0"/>
                <a:ea typeface="Barlow Medium"/>
                <a:cs typeface="Poppins" panose="00000500000000000000" pitchFamily="2" charset="0"/>
                <a:sym typeface="Barlow Medium"/>
              </a:rPr>
              <a:t>Interoperability  Issues</a:t>
            </a:r>
          </a:p>
          <a:p>
            <a:pPr marL="0" lvl="0" indent="0" algn="ctr">
              <a:lnSpc>
                <a:spcPts val="2239"/>
              </a:lnSpc>
              <a:spcBef>
                <a:spcPct val="0"/>
              </a:spcBef>
            </a:pPr>
            <a:endParaRPr lang="en-US" sz="1599" b="1" dirty="0">
              <a:latin typeface="Barlow Medium"/>
              <a:ea typeface="Barlow Medium"/>
              <a:cs typeface="Barlow Medium"/>
              <a:sym typeface="Barlow Medium"/>
            </a:endParaRPr>
          </a:p>
        </p:txBody>
      </p:sp>
      <p:sp>
        <p:nvSpPr>
          <p:cNvPr id="17" name="TextBox 17"/>
          <p:cNvSpPr txBox="1"/>
          <p:nvPr/>
        </p:nvSpPr>
        <p:spPr>
          <a:xfrm>
            <a:off x="491216" y="4094792"/>
            <a:ext cx="5914794" cy="388568"/>
          </a:xfrm>
          <a:prstGeom prst="rect">
            <a:avLst/>
          </a:prstGeom>
        </p:spPr>
        <p:txBody>
          <a:bodyPr lIns="0" tIns="0" rIns="0" bIns="0" rtlCol="0" anchor="t">
            <a:spAutoFit/>
          </a:bodyPr>
          <a:lstStyle/>
          <a:p>
            <a:pPr algn="l">
              <a:lnSpc>
                <a:spcPts val="3359"/>
              </a:lnSpc>
            </a:pPr>
            <a:r>
              <a:rPr lang="en-US" sz="2400" b="1" dirty="0">
                <a:latin typeface="Barlow Semi-Bold"/>
                <a:ea typeface="Barlow Semi-Bold"/>
                <a:cs typeface="Poppins" panose="00000500000000000000" pitchFamily="2" charset="0"/>
                <a:sym typeface="Barlow Semi-Bold"/>
              </a:rPr>
              <a:t>Operational and Business Continuity Risks</a:t>
            </a:r>
          </a:p>
        </p:txBody>
      </p:sp>
      <p:sp>
        <p:nvSpPr>
          <p:cNvPr id="18" name="TextBox 18"/>
          <p:cNvSpPr txBox="1"/>
          <p:nvPr/>
        </p:nvSpPr>
        <p:spPr>
          <a:xfrm>
            <a:off x="1561958" y="4579897"/>
            <a:ext cx="3773309" cy="833241"/>
          </a:xfrm>
          <a:prstGeom prst="rect">
            <a:avLst/>
          </a:prstGeom>
        </p:spPr>
        <p:txBody>
          <a:bodyPr wrap="square" lIns="0" tIns="0" rIns="0" bIns="0" rtlCol="0" anchor="t">
            <a:spAutoFit/>
          </a:bodyPr>
          <a:lstStyle/>
          <a:p>
            <a:pPr algn="ctr">
              <a:lnSpc>
                <a:spcPts val="2239"/>
              </a:lnSpc>
            </a:pPr>
            <a:r>
              <a:rPr lang="en-US" sz="1700" dirty="0">
                <a:latin typeface="Poppins" panose="00000500000000000000" pitchFamily="2" charset="0"/>
                <a:ea typeface="Barlow Medium"/>
                <a:cs typeface="Poppins" panose="00000500000000000000" pitchFamily="2" charset="0"/>
                <a:sym typeface="Barlow Medium"/>
              </a:rPr>
              <a:t>Downtime and Service Disruptions</a:t>
            </a:r>
          </a:p>
          <a:p>
            <a:pPr algn="ctr">
              <a:lnSpc>
                <a:spcPts val="2239"/>
              </a:lnSpc>
            </a:pPr>
            <a:r>
              <a:rPr lang="en-US" sz="1700" dirty="0">
                <a:latin typeface="Poppins" panose="00000500000000000000" pitchFamily="2" charset="0"/>
                <a:ea typeface="Barlow Medium"/>
                <a:cs typeface="Poppins" panose="00000500000000000000" pitchFamily="2" charset="0"/>
                <a:sym typeface="Barlow Medium"/>
              </a:rPr>
              <a:t>Scalability Challenges</a:t>
            </a:r>
          </a:p>
          <a:p>
            <a:pPr marL="0" lvl="0" indent="0" algn="l">
              <a:lnSpc>
                <a:spcPts val="2239"/>
              </a:lnSpc>
              <a:spcBef>
                <a:spcPct val="0"/>
              </a:spcBef>
            </a:pPr>
            <a:endParaRPr lang="en-US" sz="1599" b="1" dirty="0">
              <a:latin typeface="Poppins" panose="00000500000000000000" pitchFamily="2" charset="0"/>
              <a:ea typeface="Barlow Medium"/>
              <a:cs typeface="Poppins" panose="00000500000000000000" pitchFamily="2" charset="0"/>
              <a:sym typeface="Barlow Medium"/>
            </a:endParaRPr>
          </a:p>
        </p:txBody>
      </p:sp>
      <p:sp>
        <p:nvSpPr>
          <p:cNvPr id="19" name="TextBox 19"/>
          <p:cNvSpPr txBox="1"/>
          <p:nvPr/>
        </p:nvSpPr>
        <p:spPr>
          <a:xfrm>
            <a:off x="4741929" y="2786697"/>
            <a:ext cx="3140305" cy="388568"/>
          </a:xfrm>
          <a:prstGeom prst="rect">
            <a:avLst/>
          </a:prstGeom>
        </p:spPr>
        <p:txBody>
          <a:bodyPr lIns="0" tIns="0" rIns="0" bIns="0" rtlCol="0" anchor="t">
            <a:spAutoFit/>
          </a:bodyPr>
          <a:lstStyle/>
          <a:p>
            <a:pPr algn="ctr">
              <a:lnSpc>
                <a:spcPts val="3359"/>
              </a:lnSpc>
            </a:pPr>
            <a:r>
              <a:rPr lang="en-US" sz="2400" b="1" dirty="0">
                <a:latin typeface="Barlow Semi-Bold"/>
                <a:ea typeface="Barlow Semi-Bold"/>
                <a:cs typeface="Barlow Semi-Bold"/>
                <a:sym typeface="Barlow Semi-Bold"/>
              </a:rPr>
              <a:t>Third Party Risks</a:t>
            </a:r>
          </a:p>
        </p:txBody>
      </p:sp>
      <p:sp>
        <p:nvSpPr>
          <p:cNvPr id="20" name="TextBox 20"/>
          <p:cNvSpPr txBox="1"/>
          <p:nvPr/>
        </p:nvSpPr>
        <p:spPr>
          <a:xfrm>
            <a:off x="4151022" y="3287712"/>
            <a:ext cx="4371803" cy="554767"/>
          </a:xfrm>
          <a:prstGeom prst="rect">
            <a:avLst/>
          </a:prstGeom>
        </p:spPr>
        <p:txBody>
          <a:bodyPr wrap="square" lIns="0" tIns="0" rIns="0" bIns="0" rtlCol="0" anchor="t">
            <a:spAutoFit/>
          </a:bodyPr>
          <a:lstStyle/>
          <a:p>
            <a:pPr algn="ctr">
              <a:lnSpc>
                <a:spcPts val="2239"/>
              </a:lnSpc>
            </a:pPr>
            <a:r>
              <a:rPr lang="en-US" sz="1700" dirty="0">
                <a:latin typeface="Poppins" panose="00000500000000000000" pitchFamily="2" charset="0"/>
                <a:ea typeface="Barlow Medium"/>
                <a:cs typeface="Poppins" panose="00000500000000000000" pitchFamily="2" charset="0"/>
                <a:sym typeface="Barlow Medium"/>
              </a:rPr>
              <a:t>Vendor and Supply Chain Vulnerabilities</a:t>
            </a:r>
          </a:p>
          <a:p>
            <a:pPr marL="0" lvl="0" indent="0" algn="ctr">
              <a:lnSpc>
                <a:spcPts val="2239"/>
              </a:lnSpc>
              <a:spcBef>
                <a:spcPct val="0"/>
              </a:spcBef>
            </a:pPr>
            <a:r>
              <a:rPr lang="en-US" sz="1700" dirty="0">
                <a:latin typeface="Poppins" panose="00000500000000000000" pitchFamily="2" charset="0"/>
                <a:ea typeface="Barlow Medium"/>
                <a:cs typeface="Poppins" panose="00000500000000000000" pitchFamily="2" charset="0"/>
                <a:sym typeface="Barlow Medium"/>
              </a:rPr>
              <a:t>Software Dependencies</a:t>
            </a:r>
          </a:p>
        </p:txBody>
      </p:sp>
      <p:sp>
        <p:nvSpPr>
          <p:cNvPr id="21" name="TextBox 21"/>
          <p:cNvSpPr txBox="1"/>
          <p:nvPr/>
        </p:nvSpPr>
        <p:spPr>
          <a:xfrm>
            <a:off x="3792002" y="261893"/>
            <a:ext cx="10373061" cy="646557"/>
          </a:xfrm>
          <a:prstGeom prst="rect">
            <a:avLst/>
          </a:prstGeom>
        </p:spPr>
        <p:txBody>
          <a:bodyPr lIns="0" tIns="0" rIns="0" bIns="0" rtlCol="0" anchor="t">
            <a:spAutoFit/>
          </a:bodyPr>
          <a:lstStyle/>
          <a:p>
            <a:pPr algn="ctr">
              <a:lnSpc>
                <a:spcPts val="4944"/>
              </a:lnSpc>
            </a:pPr>
            <a:r>
              <a:rPr lang="en-US" sz="4800" b="1" spc="153">
                <a:latin typeface="Barlow Bold"/>
                <a:ea typeface="Barlow Bold"/>
                <a:cs typeface="Barlow Bold"/>
                <a:sym typeface="Barlow Bold"/>
              </a:rPr>
              <a:t>GLOBALTECH CURRENT THREATS </a:t>
            </a:r>
          </a:p>
        </p:txBody>
      </p:sp>
      <p:sp>
        <p:nvSpPr>
          <p:cNvPr id="22" name="TextBox 22"/>
          <p:cNvSpPr txBox="1"/>
          <p:nvPr/>
        </p:nvSpPr>
        <p:spPr>
          <a:xfrm>
            <a:off x="6659895" y="1175013"/>
            <a:ext cx="4371803" cy="388568"/>
          </a:xfrm>
          <a:prstGeom prst="rect">
            <a:avLst/>
          </a:prstGeom>
        </p:spPr>
        <p:txBody>
          <a:bodyPr lIns="0" tIns="0" rIns="0" bIns="0" rtlCol="0" anchor="t">
            <a:spAutoFit/>
          </a:bodyPr>
          <a:lstStyle/>
          <a:p>
            <a:pPr algn="ctr">
              <a:lnSpc>
                <a:spcPts val="3359"/>
              </a:lnSpc>
            </a:pPr>
            <a:r>
              <a:rPr lang="en-US" sz="2400" b="1" dirty="0">
                <a:latin typeface="Barlow Semi-Bold"/>
                <a:ea typeface="Barlow Semi-Bold"/>
                <a:cs typeface="Barlow Semi-Bold"/>
                <a:sym typeface="Barlow Semi-Bold"/>
              </a:rPr>
              <a:t>Insider Threats</a:t>
            </a:r>
          </a:p>
        </p:txBody>
      </p:sp>
      <p:sp>
        <p:nvSpPr>
          <p:cNvPr id="23" name="TextBox 23"/>
          <p:cNvSpPr txBox="1"/>
          <p:nvPr/>
        </p:nvSpPr>
        <p:spPr>
          <a:xfrm>
            <a:off x="7275645" y="1673576"/>
            <a:ext cx="3405776" cy="554767"/>
          </a:xfrm>
          <a:prstGeom prst="rect">
            <a:avLst/>
          </a:prstGeom>
        </p:spPr>
        <p:txBody>
          <a:bodyPr wrap="square" lIns="0" tIns="0" rIns="0" bIns="0" rtlCol="0" anchor="t">
            <a:spAutoFit/>
          </a:bodyPr>
          <a:lstStyle/>
          <a:p>
            <a:pPr algn="ctr">
              <a:lnSpc>
                <a:spcPts val="2239"/>
              </a:lnSpc>
            </a:pPr>
            <a:r>
              <a:rPr lang="en-US" sz="1700" dirty="0">
                <a:latin typeface="Poppins" panose="00000500000000000000" pitchFamily="2" charset="0"/>
                <a:ea typeface="Barlow"/>
                <a:cs typeface="Poppins" panose="00000500000000000000" pitchFamily="2" charset="0"/>
                <a:sym typeface="Barlow"/>
              </a:rPr>
              <a:t>Employee or Contractor Risks</a:t>
            </a:r>
          </a:p>
          <a:p>
            <a:pPr marL="0" lvl="0" indent="0" algn="ctr">
              <a:lnSpc>
                <a:spcPts val="2239"/>
              </a:lnSpc>
              <a:spcBef>
                <a:spcPct val="0"/>
              </a:spcBef>
            </a:pPr>
            <a:r>
              <a:rPr lang="en-US" sz="1700" dirty="0">
                <a:latin typeface="Poppins" panose="00000500000000000000" pitchFamily="2" charset="0"/>
                <a:ea typeface="Barlow"/>
                <a:cs typeface="Poppins" panose="00000500000000000000" pitchFamily="2" charset="0"/>
                <a:sym typeface="Barlow"/>
              </a:rPr>
              <a:t>Lack of Security Awareness</a:t>
            </a:r>
          </a:p>
        </p:txBody>
      </p:sp>
      <p:sp>
        <p:nvSpPr>
          <p:cNvPr id="24" name="TextBox 24"/>
          <p:cNvSpPr txBox="1"/>
          <p:nvPr/>
        </p:nvSpPr>
        <p:spPr>
          <a:xfrm>
            <a:off x="7412318" y="5095875"/>
            <a:ext cx="3132431" cy="1604093"/>
          </a:xfrm>
          <a:prstGeom prst="rect">
            <a:avLst/>
          </a:prstGeom>
        </p:spPr>
        <p:txBody>
          <a:bodyPr lIns="0" tIns="0" rIns="0" bIns="0" rtlCol="0" anchor="t">
            <a:spAutoFit/>
          </a:bodyPr>
          <a:lstStyle/>
          <a:p>
            <a:pPr algn="ctr">
              <a:lnSpc>
                <a:spcPts val="3991"/>
              </a:lnSpc>
            </a:pPr>
            <a:r>
              <a:rPr lang="en-US" sz="2850" b="1" dirty="0">
                <a:latin typeface="Poppins" panose="00000500000000000000" pitchFamily="2" charset="0"/>
                <a:ea typeface="Open Sans 1 Bold"/>
                <a:cs typeface="Poppins" panose="00000500000000000000" pitchFamily="2" charset="0"/>
                <a:sym typeface="Open Sans 1 Bold"/>
              </a:rPr>
              <a:t>Risk Tolerance:</a:t>
            </a:r>
          </a:p>
          <a:p>
            <a:pPr algn="ctr">
              <a:lnSpc>
                <a:spcPts val="2894"/>
              </a:lnSpc>
            </a:pPr>
            <a:r>
              <a:rPr lang="en-US" sz="2067" b="1" dirty="0">
                <a:latin typeface="Poppins" panose="00000500000000000000" pitchFamily="2" charset="0"/>
                <a:ea typeface="Open Sans 1 Bold"/>
                <a:cs typeface="Poppins" panose="00000500000000000000" pitchFamily="2" charset="0"/>
                <a:sym typeface="Open Sans 1 Bold"/>
              </a:rPr>
              <a:t>Low to Medium Risk</a:t>
            </a:r>
          </a:p>
          <a:p>
            <a:pPr algn="ctr">
              <a:lnSpc>
                <a:spcPts val="2894"/>
              </a:lnSpc>
            </a:pPr>
            <a:endParaRPr lang="en-US" sz="2067" b="1" dirty="0">
              <a:latin typeface="Open Sans 1 Bold"/>
              <a:ea typeface="Open Sans 1 Bold"/>
              <a:cs typeface="Open Sans 1 Bold"/>
              <a:sym typeface="Open Sans 1 Bold"/>
            </a:endParaRPr>
          </a:p>
          <a:p>
            <a:pPr marL="0" lvl="0" indent="0" algn="ctr">
              <a:lnSpc>
                <a:spcPts val="2894"/>
              </a:lnSpc>
              <a:spcBef>
                <a:spcPct val="0"/>
              </a:spcBef>
            </a:pPr>
            <a:endParaRPr lang="en-US" sz="2067" b="1" dirty="0">
              <a:latin typeface="Open Sans 1 Bold"/>
              <a:ea typeface="Open Sans 1 Bold"/>
              <a:cs typeface="Open Sans 1 Bold"/>
              <a:sym typeface="Open Sans 1 Bold"/>
            </a:endParaRPr>
          </a:p>
        </p:txBody>
      </p:sp>
      <p:sp>
        <p:nvSpPr>
          <p:cNvPr id="26" name="TextBox 26"/>
          <p:cNvSpPr txBox="1"/>
          <p:nvPr/>
        </p:nvSpPr>
        <p:spPr>
          <a:xfrm>
            <a:off x="879618" y="204743"/>
            <a:ext cx="1852426" cy="650050"/>
          </a:xfrm>
          <a:prstGeom prst="rect">
            <a:avLst/>
          </a:prstGeom>
        </p:spPr>
        <p:txBody>
          <a:bodyPr lIns="0" tIns="0" rIns="0" bIns="0" rtlCol="0" anchor="t">
            <a:spAutoFit/>
          </a:bodyPr>
          <a:lstStyle/>
          <a:p>
            <a:pPr algn="l">
              <a:lnSpc>
                <a:spcPts val="4993"/>
              </a:lnSpc>
            </a:pPr>
            <a:r>
              <a:rPr lang="en-US" sz="4711" b="1" dirty="0">
                <a:latin typeface="Poppins Bold"/>
                <a:ea typeface="Poppins Bold"/>
                <a:cs typeface="Poppins Bold"/>
                <a:sym typeface="Poppins Bold"/>
              </a:rPr>
              <a:t>03.</a:t>
            </a:r>
          </a:p>
        </p:txBody>
      </p:sp>
      <p:sp>
        <p:nvSpPr>
          <p:cNvPr id="27" name="TextBox 26">
            <a:extLst>
              <a:ext uri="{FF2B5EF4-FFF2-40B4-BE49-F238E27FC236}">
                <a16:creationId xmlns:a16="http://schemas.microsoft.com/office/drawing/2014/main" id="{6B8366A7-10BA-F753-CB40-34D84FE9C164}"/>
              </a:ext>
            </a:extLst>
          </p:cNvPr>
          <p:cNvSpPr txBox="1"/>
          <p:nvPr/>
        </p:nvSpPr>
        <p:spPr>
          <a:xfrm>
            <a:off x="4009095" y="7564098"/>
            <a:ext cx="3352800" cy="1787028"/>
          </a:xfrm>
          <a:prstGeom prst="rect">
            <a:avLst/>
          </a:prstGeom>
          <a:noFill/>
        </p:spPr>
        <p:txBody>
          <a:bodyPr wrap="square" rtlCol="0">
            <a:spAutoFit/>
          </a:bodyPr>
          <a:lstStyle/>
          <a:p>
            <a:pPr marL="264399" lvl="1" algn="ctr">
              <a:lnSpc>
                <a:spcPts val="3428"/>
              </a:lnSpc>
            </a:pPr>
            <a:r>
              <a:rPr lang="en-US" sz="2000" b="1" dirty="0">
                <a:solidFill>
                  <a:srgbClr val="FF0000"/>
                </a:solidFill>
                <a:latin typeface="Open Sans 1 Bold"/>
                <a:ea typeface="Open Sans 1 Bold"/>
                <a:cs typeface="Open Sans 1 Bold"/>
                <a:sym typeface="Open Sans 1 Bold"/>
              </a:rPr>
              <a:t>Low Tolerance</a:t>
            </a:r>
          </a:p>
          <a:p>
            <a:pPr marL="528799" lvl="1" indent="-264400" algn="just">
              <a:lnSpc>
                <a:spcPts val="3428"/>
              </a:lnSpc>
              <a:buFont typeface="Arial"/>
              <a:buChar char="•"/>
            </a:pPr>
            <a:r>
              <a:rPr lang="en-US" sz="1800" b="1" dirty="0">
                <a:latin typeface="Open Sans 1 Bold"/>
                <a:ea typeface="Open Sans 1 Bold"/>
                <a:cs typeface="Open Sans 1 Bold"/>
                <a:sym typeface="Open Sans 1 Bold"/>
              </a:rPr>
              <a:t>Data Security</a:t>
            </a:r>
          </a:p>
          <a:p>
            <a:pPr marL="528799" lvl="1" indent="-264400" algn="just">
              <a:lnSpc>
                <a:spcPts val="3428"/>
              </a:lnSpc>
              <a:buFont typeface="Arial"/>
              <a:buChar char="•"/>
            </a:pPr>
            <a:r>
              <a:rPr lang="en-US" sz="1800" b="1" dirty="0">
                <a:latin typeface="Open Sans 1 Bold"/>
                <a:ea typeface="Open Sans 1 Bold"/>
                <a:cs typeface="Open Sans 1 Bold"/>
                <a:sym typeface="Open Sans 1 Bold"/>
              </a:rPr>
              <a:t>Patient privacy</a:t>
            </a:r>
          </a:p>
          <a:p>
            <a:pPr marL="528799" lvl="1" indent="-264400" algn="just">
              <a:lnSpc>
                <a:spcPts val="3428"/>
              </a:lnSpc>
              <a:buFont typeface="Arial"/>
              <a:buChar char="•"/>
            </a:pPr>
            <a:r>
              <a:rPr lang="en-US" b="1" dirty="0">
                <a:latin typeface="Open Sans 1 Bold"/>
                <a:ea typeface="Open Sans 1 Bold"/>
                <a:cs typeface="Open Sans 1 Bold"/>
                <a:sym typeface="Open Sans 1 Bold"/>
              </a:rPr>
              <a:t>R</a:t>
            </a:r>
            <a:r>
              <a:rPr lang="en-US" sz="1800" b="1" dirty="0">
                <a:latin typeface="Open Sans 1 Bold"/>
                <a:ea typeface="Open Sans 1 Bold"/>
                <a:cs typeface="Open Sans 1 Bold"/>
                <a:sym typeface="Open Sans 1 Bold"/>
              </a:rPr>
              <a:t>egulatory compliance</a:t>
            </a:r>
          </a:p>
        </p:txBody>
      </p:sp>
      <p:sp>
        <p:nvSpPr>
          <p:cNvPr id="28" name="TextBox 27">
            <a:extLst>
              <a:ext uri="{FF2B5EF4-FFF2-40B4-BE49-F238E27FC236}">
                <a16:creationId xmlns:a16="http://schemas.microsoft.com/office/drawing/2014/main" id="{E16FC356-D179-1476-8C10-E2B4FFAAFBA3}"/>
              </a:ext>
            </a:extLst>
          </p:cNvPr>
          <p:cNvSpPr txBox="1"/>
          <p:nvPr/>
        </p:nvSpPr>
        <p:spPr>
          <a:xfrm>
            <a:off x="10567161" y="7564098"/>
            <a:ext cx="3162219" cy="1351011"/>
          </a:xfrm>
          <a:prstGeom prst="rect">
            <a:avLst/>
          </a:prstGeom>
          <a:noFill/>
        </p:spPr>
        <p:txBody>
          <a:bodyPr wrap="square" rtlCol="0">
            <a:spAutoFit/>
          </a:bodyPr>
          <a:lstStyle/>
          <a:p>
            <a:pPr marL="264399" lvl="1" algn="ctr">
              <a:lnSpc>
                <a:spcPts val="3428"/>
              </a:lnSpc>
            </a:pPr>
            <a:r>
              <a:rPr lang="en-US" sz="2000" b="1" dirty="0">
                <a:solidFill>
                  <a:srgbClr val="FFFF00"/>
                </a:solidFill>
                <a:latin typeface="Open Sans 1 Bold"/>
                <a:ea typeface="Open Sans 1 Bold"/>
                <a:cs typeface="Open Sans 1 Bold"/>
                <a:sym typeface="Open Sans 1 Bold"/>
              </a:rPr>
              <a:t>Medium Tolerance</a:t>
            </a:r>
          </a:p>
          <a:p>
            <a:pPr marL="528799" lvl="1" indent="-264400" algn="just">
              <a:lnSpc>
                <a:spcPts val="3428"/>
              </a:lnSpc>
              <a:buFont typeface="Arial"/>
              <a:buChar char="•"/>
            </a:pPr>
            <a:r>
              <a:rPr lang="en-US" sz="1800" b="1" dirty="0">
                <a:latin typeface="Open Sans 1 Bold"/>
                <a:ea typeface="Open Sans 1 Bold"/>
                <a:cs typeface="Open Sans 1 Bold"/>
                <a:sym typeface="Open Sans 1 Bold"/>
              </a:rPr>
              <a:t>Innovation for </a:t>
            </a:r>
          </a:p>
          <a:p>
            <a:pPr marL="264399" lvl="1" algn="just">
              <a:lnSpc>
                <a:spcPts val="3428"/>
              </a:lnSpc>
            </a:pPr>
            <a:r>
              <a:rPr lang="en-US" sz="1800" b="1" dirty="0">
                <a:latin typeface="Open Sans 1 Bold"/>
                <a:ea typeface="Open Sans 1 Bold"/>
                <a:cs typeface="Open Sans 1 Bold"/>
                <a:sym typeface="Open Sans 1 Bold"/>
              </a:rPr>
              <a:t>advancing techn</a:t>
            </a:r>
            <a:r>
              <a:rPr lang="en-US" b="1" dirty="0">
                <a:latin typeface="Open Sans 1 Bold"/>
                <a:ea typeface="Open Sans 1 Bold"/>
                <a:cs typeface="Open Sans 1 Bold"/>
                <a:sym typeface="Open Sans 1 Bold"/>
              </a:rPr>
              <a:t>ologies</a:t>
            </a:r>
            <a:endParaRPr lang="en-US" sz="1800" b="1" dirty="0">
              <a:latin typeface="Open Sans 1 Bold"/>
              <a:ea typeface="Open Sans 1 Bold"/>
              <a:cs typeface="Open Sans 1 Bold"/>
              <a:sym typeface="Open Sans 1 Bold"/>
            </a:endParaRPr>
          </a:p>
        </p:txBody>
      </p:sp>
      <p:pic>
        <p:nvPicPr>
          <p:cNvPr id="30" name="Picture 29">
            <a:extLst>
              <a:ext uri="{FF2B5EF4-FFF2-40B4-BE49-F238E27FC236}">
                <a16:creationId xmlns:a16="http://schemas.microsoft.com/office/drawing/2014/main" id="{F79CB7BD-AD78-5E39-49D3-983C92D94634}"/>
              </a:ext>
            </a:extLst>
          </p:cNvPr>
          <p:cNvPicPr>
            <a:picLocks noChangeAspect="1"/>
          </p:cNvPicPr>
          <p:nvPr/>
        </p:nvPicPr>
        <p:blipFill>
          <a:blip r:embed="rId13"/>
          <a:stretch>
            <a:fillRect/>
          </a:stretch>
        </p:blipFill>
        <p:spPr>
          <a:xfrm>
            <a:off x="7411618" y="6042797"/>
            <a:ext cx="3195287" cy="35284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a:hlinkClick r:id="rId2" tooltip="https://www.nist.gov/cyberframework"/>
          </p:cNvPr>
          <p:cNvSpPr/>
          <p:nvPr/>
        </p:nvSpPr>
        <p:spPr>
          <a:xfrm>
            <a:off x="3129559" y="1828254"/>
            <a:ext cx="12437591" cy="5687343"/>
          </a:xfrm>
          <a:custGeom>
            <a:avLst/>
            <a:gdLst/>
            <a:ahLst/>
            <a:cxnLst/>
            <a:rect l="l" t="t" r="r" b="b"/>
            <a:pathLst>
              <a:path w="12437591" h="5687343">
                <a:moveTo>
                  <a:pt x="0" y="0"/>
                </a:moveTo>
                <a:lnTo>
                  <a:pt x="12437591" y="0"/>
                </a:lnTo>
                <a:lnTo>
                  <a:pt x="12437591" y="5687344"/>
                </a:lnTo>
                <a:lnTo>
                  <a:pt x="0" y="5687344"/>
                </a:lnTo>
                <a:lnTo>
                  <a:pt x="0" y="0"/>
                </a:lnTo>
                <a:close/>
              </a:path>
            </a:pathLst>
          </a:custGeom>
          <a:blipFill>
            <a:blip r:embed="rId3"/>
            <a:stretch>
              <a:fillRect l="-1548" t="-1079" r="-346" b="-867"/>
            </a:stretch>
          </a:blipFill>
        </p:spPr>
        <p:txBody>
          <a:bodyPr/>
          <a:lstStyle/>
          <a:p>
            <a:endParaRPr lang="en-US"/>
          </a:p>
        </p:txBody>
      </p:sp>
      <p:sp>
        <p:nvSpPr>
          <p:cNvPr id="3" name="TextBox 3"/>
          <p:cNvSpPr txBox="1"/>
          <p:nvPr/>
        </p:nvSpPr>
        <p:spPr>
          <a:xfrm>
            <a:off x="4267200" y="-8769"/>
            <a:ext cx="16230600" cy="923330"/>
          </a:xfrm>
          <a:prstGeom prst="rect">
            <a:avLst/>
          </a:prstGeom>
        </p:spPr>
        <p:txBody>
          <a:bodyPr lIns="0" tIns="0" rIns="0" bIns="0" rtlCol="0" anchor="t">
            <a:spAutoFit/>
          </a:bodyPr>
          <a:lstStyle/>
          <a:p>
            <a:pPr marL="0" lvl="0" indent="0" algn="l">
              <a:lnSpc>
                <a:spcPts val="7200"/>
              </a:lnSpc>
              <a:spcBef>
                <a:spcPct val="0"/>
              </a:spcBef>
            </a:pPr>
            <a:r>
              <a:rPr lang="en-US" sz="6000" b="1" dirty="0">
                <a:latin typeface="Open Sans 1 Bold"/>
                <a:ea typeface="Open Sans 1 Bold"/>
                <a:cs typeface="Open Sans 1 Bold"/>
                <a:sym typeface="Open Sans 1 Bold"/>
              </a:rPr>
              <a:t>Adopting a New Framework</a:t>
            </a:r>
          </a:p>
        </p:txBody>
      </p:sp>
      <p:sp>
        <p:nvSpPr>
          <p:cNvPr id="4" name="TextBox 4"/>
          <p:cNvSpPr txBox="1"/>
          <p:nvPr/>
        </p:nvSpPr>
        <p:spPr>
          <a:xfrm>
            <a:off x="5033586" y="815690"/>
            <a:ext cx="9677400" cy="693364"/>
          </a:xfrm>
          <a:prstGeom prst="rect">
            <a:avLst/>
          </a:prstGeom>
        </p:spPr>
        <p:txBody>
          <a:bodyPr wrap="square" lIns="0" tIns="0" rIns="0" bIns="0" rtlCol="0" anchor="t">
            <a:spAutoFit/>
          </a:bodyPr>
          <a:lstStyle/>
          <a:p>
            <a:pPr marL="0" lvl="0" indent="0" algn="l">
              <a:lnSpc>
                <a:spcPts val="5905"/>
              </a:lnSpc>
              <a:spcBef>
                <a:spcPct val="0"/>
              </a:spcBef>
            </a:pPr>
            <a:r>
              <a:rPr lang="en-US" sz="3500" b="1" dirty="0">
                <a:solidFill>
                  <a:srgbClr val="FFFFFF"/>
                </a:solidFill>
                <a:latin typeface="Open Sans 1 Bold"/>
                <a:ea typeface="Open Sans 1 Bold"/>
                <a:cs typeface="Open Sans 1 Bold"/>
                <a:sym typeface="Open Sans 1 Bold"/>
              </a:rPr>
              <a:t>NIST Cybersecurity Framework 2.0 (2024)</a:t>
            </a:r>
          </a:p>
        </p:txBody>
      </p:sp>
      <p:sp>
        <p:nvSpPr>
          <p:cNvPr id="5" name="TextBox 5"/>
          <p:cNvSpPr txBox="1"/>
          <p:nvPr/>
        </p:nvSpPr>
        <p:spPr>
          <a:xfrm>
            <a:off x="838200" y="8638838"/>
            <a:ext cx="7907695" cy="1054263"/>
          </a:xfrm>
          <a:prstGeom prst="rect">
            <a:avLst/>
          </a:prstGeom>
        </p:spPr>
        <p:txBody>
          <a:bodyPr lIns="0" tIns="0" rIns="0" bIns="0" rtlCol="0" anchor="t">
            <a:spAutoFit/>
          </a:bodyPr>
          <a:lstStyle/>
          <a:p>
            <a:pPr algn="just">
              <a:lnSpc>
                <a:spcPts val="2826"/>
              </a:lnSpc>
            </a:pPr>
            <a:endParaRPr dirty="0"/>
          </a:p>
          <a:p>
            <a:pPr marL="435813" lvl="1" indent="-217906" algn="just">
              <a:lnSpc>
                <a:spcPts val="2826"/>
              </a:lnSpc>
              <a:buFont typeface="Arial"/>
              <a:buChar char="•"/>
            </a:pPr>
            <a:r>
              <a:rPr lang="en-US" sz="2018" dirty="0">
                <a:solidFill>
                  <a:srgbClr val="FFFFFF"/>
                </a:solidFill>
                <a:latin typeface="Open Sans 2"/>
                <a:ea typeface="Open Sans 2"/>
                <a:cs typeface="Open Sans 2"/>
                <a:sym typeface="Open Sans 2"/>
              </a:rPr>
              <a:t> Addressing critical healthcare cybersecurity threats</a:t>
            </a:r>
          </a:p>
          <a:p>
            <a:pPr marL="435813" lvl="1" indent="-217906" algn="just">
              <a:lnSpc>
                <a:spcPts val="2826"/>
              </a:lnSpc>
              <a:buFont typeface="Arial"/>
              <a:buChar char="•"/>
            </a:pPr>
            <a:r>
              <a:rPr lang="en-US" sz="2018" dirty="0">
                <a:solidFill>
                  <a:srgbClr val="FFFFFF"/>
                </a:solidFill>
                <a:latin typeface="Open Sans 2"/>
                <a:ea typeface="Open Sans 2"/>
                <a:cs typeface="Open Sans 2"/>
                <a:sym typeface="Open Sans 2"/>
              </a:rPr>
              <a:t>Ensuring data security, compliance, and operational resilience </a:t>
            </a:r>
          </a:p>
        </p:txBody>
      </p:sp>
      <p:sp>
        <p:nvSpPr>
          <p:cNvPr id="6" name="TextBox 6"/>
          <p:cNvSpPr txBox="1"/>
          <p:nvPr/>
        </p:nvSpPr>
        <p:spPr>
          <a:xfrm>
            <a:off x="9605473" y="8945044"/>
            <a:ext cx="8115300" cy="1052532"/>
          </a:xfrm>
          <a:prstGeom prst="rect">
            <a:avLst/>
          </a:prstGeom>
        </p:spPr>
        <p:txBody>
          <a:bodyPr wrap="square" lIns="0" tIns="0" rIns="0" bIns="0" rtlCol="0" anchor="t">
            <a:spAutoFit/>
          </a:bodyPr>
          <a:lstStyle/>
          <a:p>
            <a:pPr marL="424651" lvl="1" indent="-212326" algn="l">
              <a:lnSpc>
                <a:spcPts val="2753"/>
              </a:lnSpc>
              <a:buFont typeface="Arial"/>
              <a:buChar char="•"/>
            </a:pPr>
            <a:r>
              <a:rPr lang="en-US" sz="1966" dirty="0">
                <a:solidFill>
                  <a:srgbClr val="FFFFFF"/>
                </a:solidFill>
                <a:latin typeface="Open Sans 2"/>
                <a:ea typeface="Open Sans 2"/>
                <a:cs typeface="Open Sans 2"/>
                <a:sym typeface="Open Sans 2"/>
              </a:rPr>
              <a:t>Addressing ransomware, insider threats, vendor risks, and regulatory changes.</a:t>
            </a:r>
          </a:p>
          <a:p>
            <a:pPr marL="424651" lvl="1" indent="-212326" algn="l">
              <a:lnSpc>
                <a:spcPts val="2753"/>
              </a:lnSpc>
              <a:buFont typeface="Arial"/>
              <a:buChar char="•"/>
            </a:pPr>
            <a:r>
              <a:rPr lang="en-US" sz="1966" dirty="0">
                <a:solidFill>
                  <a:srgbClr val="FFFFFF"/>
                </a:solidFill>
                <a:latin typeface="Open Sans 2"/>
                <a:ea typeface="Open Sans 2"/>
                <a:cs typeface="Open Sans 2"/>
                <a:sym typeface="Open Sans 2"/>
              </a:rPr>
              <a:t>Enabling secure innovation to enhance patient care and efficiency.</a:t>
            </a:r>
          </a:p>
        </p:txBody>
      </p:sp>
      <p:sp>
        <p:nvSpPr>
          <p:cNvPr id="7" name="TextBox 7"/>
          <p:cNvSpPr txBox="1"/>
          <p:nvPr/>
        </p:nvSpPr>
        <p:spPr>
          <a:xfrm>
            <a:off x="5033586" y="8202061"/>
            <a:ext cx="8629537" cy="381858"/>
          </a:xfrm>
          <a:prstGeom prst="rect">
            <a:avLst/>
          </a:prstGeom>
        </p:spPr>
        <p:txBody>
          <a:bodyPr lIns="0" tIns="0" rIns="0" bIns="0" rtlCol="0" anchor="t">
            <a:spAutoFit/>
          </a:bodyPr>
          <a:lstStyle/>
          <a:p>
            <a:pPr algn="l">
              <a:lnSpc>
                <a:spcPts val="3102"/>
              </a:lnSpc>
            </a:pPr>
            <a:r>
              <a:rPr lang="en-US" sz="2216" b="1">
                <a:solidFill>
                  <a:srgbClr val="FFFFFF"/>
                </a:solidFill>
                <a:latin typeface="Open Sans 2 Bold"/>
                <a:ea typeface="Open Sans 2 Bold"/>
                <a:cs typeface="Open Sans 2 Bold"/>
                <a:sym typeface="Open Sans 2 Bold"/>
              </a:rPr>
              <a:t>The NIST CSF 2.0 aligns with GlobalTech’s mission by:</a:t>
            </a:r>
          </a:p>
        </p:txBody>
      </p:sp>
      <p:sp>
        <p:nvSpPr>
          <p:cNvPr id="8" name="TextBox 8"/>
          <p:cNvSpPr txBox="1"/>
          <p:nvPr/>
        </p:nvSpPr>
        <p:spPr>
          <a:xfrm>
            <a:off x="310397" y="348917"/>
            <a:ext cx="1901213"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04.</a:t>
            </a:r>
          </a:p>
        </p:txBody>
      </p:sp>
      <p:sp>
        <p:nvSpPr>
          <p:cNvPr id="9" name="Freeform 9"/>
          <p:cNvSpPr/>
          <p:nvPr/>
        </p:nvSpPr>
        <p:spPr>
          <a:xfrm>
            <a:off x="2720850" y="1552848"/>
            <a:ext cx="13094109" cy="6628631"/>
          </a:xfrm>
          <a:custGeom>
            <a:avLst/>
            <a:gdLst/>
            <a:ahLst/>
            <a:cxnLst/>
            <a:rect l="l" t="t" r="r" b="b"/>
            <a:pathLst>
              <a:path w="13094109" h="6628631">
                <a:moveTo>
                  <a:pt x="0" y="0"/>
                </a:moveTo>
                <a:lnTo>
                  <a:pt x="13094109" y="0"/>
                </a:lnTo>
                <a:lnTo>
                  <a:pt x="13094109" y="6628632"/>
                </a:lnTo>
                <a:lnTo>
                  <a:pt x="0" y="6628632"/>
                </a:lnTo>
                <a:lnTo>
                  <a:pt x="0" y="0"/>
                </a:lnTo>
                <a:close/>
              </a:path>
            </a:pathLst>
          </a:custGeom>
          <a:blipFill>
            <a:blip r:embed="rId4"/>
            <a:stretch>
              <a:fillRect t="-2915" b="-2915"/>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625012" y="3394276"/>
            <a:ext cx="3411220" cy="1339762"/>
            <a:chOff x="0" y="0"/>
            <a:chExt cx="1034750" cy="406400"/>
          </a:xfrm>
        </p:grpSpPr>
        <p:sp>
          <p:nvSpPr>
            <p:cNvPr id="3" name="Freeform 3">
              <a:extLst>
                <a:ext uri="{C183D7F6-B498-43B3-948B-1728B52AA6E4}">
                  <adec:decorative xmlns:adec="http://schemas.microsoft.com/office/drawing/2017/decorative" val="1"/>
                </a:ext>
              </a:extLst>
            </p:cNvPr>
            <p:cNvSpPr/>
            <p:nvPr/>
          </p:nvSpPr>
          <p:spPr>
            <a:xfrm>
              <a:off x="17780" y="22860"/>
              <a:ext cx="1009351" cy="360680"/>
            </a:xfrm>
            <a:custGeom>
              <a:avLst/>
              <a:gdLst/>
              <a:ahLst/>
              <a:cxnLst/>
              <a:rect l="l" t="t" r="r" b="b"/>
              <a:pathLst>
                <a:path w="1009351" h="360680">
                  <a:moveTo>
                    <a:pt x="1009351" y="180340"/>
                  </a:moveTo>
                  <a:cubicBezTo>
                    <a:pt x="1009351" y="81280"/>
                    <a:pt x="929341" y="0"/>
                    <a:pt x="829010" y="0"/>
                  </a:cubicBezTo>
                  <a:lnTo>
                    <a:pt x="172720" y="0"/>
                  </a:lnTo>
                  <a:lnTo>
                    <a:pt x="172720" y="1270"/>
                  </a:lnTo>
                  <a:cubicBezTo>
                    <a:pt x="76200" y="5080"/>
                    <a:pt x="0" y="83820"/>
                    <a:pt x="0" y="180340"/>
                  </a:cubicBezTo>
                  <a:cubicBezTo>
                    <a:pt x="0" y="276860"/>
                    <a:pt x="77470" y="355600"/>
                    <a:pt x="172720" y="359410"/>
                  </a:cubicBezTo>
                  <a:lnTo>
                    <a:pt x="172720" y="360680"/>
                  </a:lnTo>
                  <a:lnTo>
                    <a:pt x="829010" y="360680"/>
                  </a:lnTo>
                  <a:cubicBezTo>
                    <a:pt x="928070" y="360680"/>
                    <a:pt x="1009351" y="279400"/>
                    <a:pt x="1009351" y="180340"/>
                  </a:cubicBezTo>
                  <a:close/>
                </a:path>
              </a:pathLst>
            </a:custGeom>
            <a:solidFill>
              <a:srgbClr val="B4F2BC"/>
            </a:solidFill>
          </p:spPr>
          <p:txBody>
            <a:bodyPr/>
            <a:lstStyle/>
            <a:p>
              <a:endParaRPr lang="en-US"/>
            </a:p>
          </p:txBody>
        </p:sp>
      </p:grpSp>
      <p:grpSp>
        <p:nvGrpSpPr>
          <p:cNvPr id="4" name="Group 4"/>
          <p:cNvGrpSpPr/>
          <p:nvPr/>
        </p:nvGrpSpPr>
        <p:grpSpPr>
          <a:xfrm>
            <a:off x="625012" y="4960343"/>
            <a:ext cx="3144520" cy="1339762"/>
            <a:chOff x="0" y="0"/>
            <a:chExt cx="953850" cy="406400"/>
          </a:xfrm>
        </p:grpSpPr>
        <p:sp>
          <p:nvSpPr>
            <p:cNvPr id="5" name="Freeform 5">
              <a:extLst>
                <a:ext uri="{C183D7F6-B498-43B3-948B-1728B52AA6E4}">
                  <adec:decorative xmlns:adec="http://schemas.microsoft.com/office/drawing/2017/decorative" val="1"/>
                </a:ext>
              </a:extLst>
            </p:cNvPr>
            <p:cNvSpPr/>
            <p:nvPr/>
          </p:nvSpPr>
          <p:spPr>
            <a:xfrm>
              <a:off x="17780" y="22860"/>
              <a:ext cx="928450" cy="360680"/>
            </a:xfrm>
            <a:custGeom>
              <a:avLst/>
              <a:gdLst/>
              <a:ahLst/>
              <a:cxnLst/>
              <a:rect l="l" t="t" r="r" b="b"/>
              <a:pathLst>
                <a:path w="928450" h="360680">
                  <a:moveTo>
                    <a:pt x="928450" y="180340"/>
                  </a:moveTo>
                  <a:cubicBezTo>
                    <a:pt x="928450" y="81280"/>
                    <a:pt x="848441" y="0"/>
                    <a:pt x="748110" y="0"/>
                  </a:cubicBezTo>
                  <a:lnTo>
                    <a:pt x="172720" y="0"/>
                  </a:lnTo>
                  <a:lnTo>
                    <a:pt x="172720" y="1270"/>
                  </a:lnTo>
                  <a:cubicBezTo>
                    <a:pt x="76200" y="5080"/>
                    <a:pt x="0" y="83820"/>
                    <a:pt x="0" y="180340"/>
                  </a:cubicBezTo>
                  <a:cubicBezTo>
                    <a:pt x="0" y="276860"/>
                    <a:pt x="77470" y="355600"/>
                    <a:pt x="172720" y="359410"/>
                  </a:cubicBezTo>
                  <a:lnTo>
                    <a:pt x="172720" y="360680"/>
                  </a:lnTo>
                  <a:lnTo>
                    <a:pt x="748110" y="360680"/>
                  </a:lnTo>
                  <a:cubicBezTo>
                    <a:pt x="847170" y="360680"/>
                    <a:pt x="928450" y="279400"/>
                    <a:pt x="928450" y="180340"/>
                  </a:cubicBezTo>
                  <a:close/>
                </a:path>
              </a:pathLst>
            </a:custGeom>
            <a:solidFill>
              <a:srgbClr val="B4F2BC"/>
            </a:solidFill>
          </p:spPr>
          <p:txBody>
            <a:bodyPr/>
            <a:lstStyle/>
            <a:p>
              <a:endParaRPr lang="en-US"/>
            </a:p>
          </p:txBody>
        </p:sp>
      </p:grpSp>
      <p:grpSp>
        <p:nvGrpSpPr>
          <p:cNvPr id="6" name="Group 6"/>
          <p:cNvGrpSpPr/>
          <p:nvPr/>
        </p:nvGrpSpPr>
        <p:grpSpPr>
          <a:xfrm>
            <a:off x="625012" y="6550083"/>
            <a:ext cx="3144520" cy="1339762"/>
            <a:chOff x="0" y="0"/>
            <a:chExt cx="953850" cy="406400"/>
          </a:xfrm>
        </p:grpSpPr>
        <p:sp>
          <p:nvSpPr>
            <p:cNvPr id="7" name="Freeform 7">
              <a:extLst>
                <a:ext uri="{C183D7F6-B498-43B3-948B-1728B52AA6E4}">
                  <adec:decorative xmlns:adec="http://schemas.microsoft.com/office/drawing/2017/decorative" val="1"/>
                </a:ext>
              </a:extLst>
            </p:cNvPr>
            <p:cNvSpPr/>
            <p:nvPr/>
          </p:nvSpPr>
          <p:spPr>
            <a:xfrm>
              <a:off x="17780" y="22860"/>
              <a:ext cx="928450" cy="360680"/>
            </a:xfrm>
            <a:custGeom>
              <a:avLst/>
              <a:gdLst/>
              <a:ahLst/>
              <a:cxnLst/>
              <a:rect l="l" t="t" r="r" b="b"/>
              <a:pathLst>
                <a:path w="928450" h="360680">
                  <a:moveTo>
                    <a:pt x="928450" y="180340"/>
                  </a:moveTo>
                  <a:cubicBezTo>
                    <a:pt x="928450" y="81280"/>
                    <a:pt x="848441" y="0"/>
                    <a:pt x="748110" y="0"/>
                  </a:cubicBezTo>
                  <a:lnTo>
                    <a:pt x="172720" y="0"/>
                  </a:lnTo>
                  <a:lnTo>
                    <a:pt x="172720" y="1270"/>
                  </a:lnTo>
                  <a:cubicBezTo>
                    <a:pt x="76200" y="5080"/>
                    <a:pt x="0" y="83820"/>
                    <a:pt x="0" y="180340"/>
                  </a:cubicBezTo>
                  <a:cubicBezTo>
                    <a:pt x="0" y="276860"/>
                    <a:pt x="77470" y="355600"/>
                    <a:pt x="172720" y="359410"/>
                  </a:cubicBezTo>
                  <a:lnTo>
                    <a:pt x="172720" y="360680"/>
                  </a:lnTo>
                  <a:lnTo>
                    <a:pt x="748110" y="360680"/>
                  </a:lnTo>
                  <a:cubicBezTo>
                    <a:pt x="847170" y="360680"/>
                    <a:pt x="928450" y="279400"/>
                    <a:pt x="928450" y="180340"/>
                  </a:cubicBezTo>
                  <a:close/>
                </a:path>
              </a:pathLst>
            </a:custGeom>
            <a:solidFill>
              <a:srgbClr val="B4F2BC"/>
            </a:solidFill>
          </p:spPr>
          <p:txBody>
            <a:bodyPr/>
            <a:lstStyle/>
            <a:p>
              <a:endParaRPr lang="en-US"/>
            </a:p>
          </p:txBody>
        </p:sp>
      </p:grpSp>
      <p:grpSp>
        <p:nvGrpSpPr>
          <p:cNvPr id="8" name="Group 8"/>
          <p:cNvGrpSpPr/>
          <p:nvPr/>
        </p:nvGrpSpPr>
        <p:grpSpPr>
          <a:xfrm>
            <a:off x="625012" y="8129678"/>
            <a:ext cx="2960459" cy="1339762"/>
            <a:chOff x="0" y="0"/>
            <a:chExt cx="898018" cy="406400"/>
          </a:xfrm>
        </p:grpSpPr>
        <p:sp>
          <p:nvSpPr>
            <p:cNvPr id="9" name="Freeform 9">
              <a:extLst>
                <a:ext uri="{C183D7F6-B498-43B3-948B-1728B52AA6E4}">
                  <adec:decorative xmlns:adec="http://schemas.microsoft.com/office/drawing/2017/decorative" val="1"/>
                </a:ext>
              </a:extLst>
            </p:cNvPr>
            <p:cNvSpPr/>
            <p:nvPr/>
          </p:nvSpPr>
          <p:spPr>
            <a:xfrm>
              <a:off x="17780" y="22860"/>
              <a:ext cx="872618" cy="360680"/>
            </a:xfrm>
            <a:custGeom>
              <a:avLst/>
              <a:gdLst/>
              <a:ahLst/>
              <a:cxnLst/>
              <a:rect l="l" t="t" r="r" b="b"/>
              <a:pathLst>
                <a:path w="872618" h="360680">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B4F2BC"/>
            </a:solidFill>
          </p:spPr>
          <p:txBody>
            <a:bodyPr/>
            <a:lstStyle/>
            <a:p>
              <a:endParaRPr lang="en-US"/>
            </a:p>
          </p:txBody>
        </p:sp>
      </p:grpSp>
      <p:sp>
        <p:nvSpPr>
          <p:cNvPr id="10" name="AutoShape 10">
            <a:extLst>
              <a:ext uri="{C183D7F6-B498-43B3-948B-1728B52AA6E4}">
                <adec:decorative xmlns:adec="http://schemas.microsoft.com/office/drawing/2017/decorative" val="1"/>
              </a:ext>
            </a:extLst>
          </p:cNvPr>
          <p:cNvSpPr/>
          <p:nvPr/>
        </p:nvSpPr>
        <p:spPr>
          <a:xfrm>
            <a:off x="-273075" y="-288552"/>
            <a:ext cx="18859427" cy="2150437"/>
          </a:xfrm>
          <a:prstGeom prst="rect">
            <a:avLst/>
          </a:prstGeom>
          <a:solidFill>
            <a:srgbClr val="03209B"/>
          </a:solidFill>
        </p:spPr>
        <p:txBody>
          <a:bodyPr/>
          <a:lstStyle/>
          <a:p>
            <a:endParaRPr lang="en-US"/>
          </a:p>
        </p:txBody>
      </p:sp>
      <p:grpSp>
        <p:nvGrpSpPr>
          <p:cNvPr id="11" name="Group 11"/>
          <p:cNvGrpSpPr/>
          <p:nvPr/>
        </p:nvGrpSpPr>
        <p:grpSpPr>
          <a:xfrm>
            <a:off x="674708" y="623358"/>
            <a:ext cx="2144168" cy="690077"/>
            <a:chOff x="0" y="0"/>
            <a:chExt cx="2858891" cy="920102"/>
          </a:xfrm>
        </p:grpSpPr>
        <p:sp>
          <p:nvSpPr>
            <p:cNvPr id="12" name="AutoShape 12"/>
            <p:cNvSpPr/>
            <p:nvPr/>
          </p:nvSpPr>
          <p:spPr>
            <a:xfrm>
              <a:off x="0" y="460051"/>
              <a:ext cx="2858891" cy="0"/>
            </a:xfrm>
            <a:prstGeom prst="line">
              <a:avLst/>
            </a:prstGeom>
            <a:ln w="913016" cap="rnd">
              <a:solidFill>
                <a:srgbClr val="B4F2BC"/>
              </a:solidFill>
              <a:prstDash val="solid"/>
              <a:headEnd type="none" w="sm" len="sm"/>
              <a:tailEnd type="none" w="sm" len="sm"/>
            </a:ln>
          </p:spPr>
          <p:txBody>
            <a:bodyPr/>
            <a:lstStyle/>
            <a:p>
              <a:endParaRPr lang="en-US"/>
            </a:p>
          </p:txBody>
        </p:sp>
        <p:sp>
          <p:nvSpPr>
            <p:cNvPr id="13" name="TextBox 13"/>
            <p:cNvSpPr txBox="1"/>
            <p:nvPr/>
          </p:nvSpPr>
          <p:spPr>
            <a:xfrm>
              <a:off x="278859" y="113776"/>
              <a:ext cx="2351891" cy="781221"/>
            </a:xfrm>
            <a:prstGeom prst="rect">
              <a:avLst/>
            </a:prstGeom>
          </p:spPr>
          <p:txBody>
            <a:bodyPr lIns="0" tIns="0" rIns="0" bIns="0" rtlCol="0" anchor="t">
              <a:spAutoFit/>
            </a:bodyPr>
            <a:lstStyle/>
            <a:p>
              <a:pPr algn="l">
                <a:lnSpc>
                  <a:spcPts val="4849"/>
                </a:lnSpc>
                <a:spcBef>
                  <a:spcPct val="0"/>
                </a:spcBef>
              </a:pPr>
              <a:endParaRPr/>
            </a:p>
          </p:txBody>
        </p:sp>
      </p:grpSp>
      <p:grpSp>
        <p:nvGrpSpPr>
          <p:cNvPr id="14" name="Group 14"/>
          <p:cNvGrpSpPr/>
          <p:nvPr/>
        </p:nvGrpSpPr>
        <p:grpSpPr>
          <a:xfrm>
            <a:off x="4025695" y="3365107"/>
            <a:ext cx="3149129" cy="1413369"/>
            <a:chOff x="0" y="0"/>
            <a:chExt cx="2521067" cy="1131487"/>
          </a:xfrm>
        </p:grpSpPr>
        <p:sp>
          <p:nvSpPr>
            <p:cNvPr id="15" name="Freeform 15">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16" name="Group 16"/>
          <p:cNvGrpSpPr/>
          <p:nvPr/>
        </p:nvGrpSpPr>
        <p:grpSpPr>
          <a:xfrm>
            <a:off x="4036232" y="4923539"/>
            <a:ext cx="3149129" cy="1413369"/>
            <a:chOff x="0" y="0"/>
            <a:chExt cx="2521067" cy="1131487"/>
          </a:xfrm>
        </p:grpSpPr>
        <p:sp>
          <p:nvSpPr>
            <p:cNvPr id="17" name="Freeform 17">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18" name="Group 18"/>
          <p:cNvGrpSpPr/>
          <p:nvPr/>
        </p:nvGrpSpPr>
        <p:grpSpPr>
          <a:xfrm>
            <a:off x="4003457" y="6532053"/>
            <a:ext cx="3149129" cy="1413369"/>
            <a:chOff x="0" y="0"/>
            <a:chExt cx="2521067" cy="1131487"/>
          </a:xfrm>
        </p:grpSpPr>
        <p:sp>
          <p:nvSpPr>
            <p:cNvPr id="19" name="Freeform 19">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0" name="Group 20"/>
          <p:cNvGrpSpPr/>
          <p:nvPr/>
        </p:nvGrpSpPr>
        <p:grpSpPr>
          <a:xfrm>
            <a:off x="4036232" y="8092875"/>
            <a:ext cx="3149129" cy="1413369"/>
            <a:chOff x="0" y="0"/>
            <a:chExt cx="2521067" cy="1131487"/>
          </a:xfrm>
        </p:grpSpPr>
        <p:sp>
          <p:nvSpPr>
            <p:cNvPr id="21" name="Freeform 21">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2" name="Group 22"/>
          <p:cNvGrpSpPr/>
          <p:nvPr/>
        </p:nvGrpSpPr>
        <p:grpSpPr>
          <a:xfrm>
            <a:off x="10864303" y="3258416"/>
            <a:ext cx="3149129" cy="1413369"/>
            <a:chOff x="0" y="0"/>
            <a:chExt cx="2521067" cy="1131487"/>
          </a:xfrm>
        </p:grpSpPr>
        <p:sp>
          <p:nvSpPr>
            <p:cNvPr id="23" name="Freeform 23">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4" name="Group 24"/>
          <p:cNvGrpSpPr/>
          <p:nvPr/>
        </p:nvGrpSpPr>
        <p:grpSpPr>
          <a:xfrm>
            <a:off x="10864303" y="4886579"/>
            <a:ext cx="3149129" cy="1413369"/>
            <a:chOff x="0" y="0"/>
            <a:chExt cx="2521067" cy="1131487"/>
          </a:xfrm>
        </p:grpSpPr>
        <p:sp>
          <p:nvSpPr>
            <p:cNvPr id="25" name="Freeform 25">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6" name="Group 26"/>
          <p:cNvGrpSpPr/>
          <p:nvPr/>
        </p:nvGrpSpPr>
        <p:grpSpPr>
          <a:xfrm>
            <a:off x="10864303" y="6554679"/>
            <a:ext cx="3149129" cy="1413369"/>
            <a:chOff x="0" y="0"/>
            <a:chExt cx="2521067" cy="1131487"/>
          </a:xfrm>
        </p:grpSpPr>
        <p:sp>
          <p:nvSpPr>
            <p:cNvPr id="27" name="Freeform 27">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8" name="Group 28"/>
          <p:cNvGrpSpPr/>
          <p:nvPr/>
        </p:nvGrpSpPr>
        <p:grpSpPr>
          <a:xfrm>
            <a:off x="10864303" y="8126518"/>
            <a:ext cx="3149129" cy="1413369"/>
            <a:chOff x="0" y="0"/>
            <a:chExt cx="2521067" cy="1131487"/>
          </a:xfrm>
        </p:grpSpPr>
        <p:sp>
          <p:nvSpPr>
            <p:cNvPr id="29" name="Freeform 29">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0" name="Group 30"/>
          <p:cNvGrpSpPr/>
          <p:nvPr/>
        </p:nvGrpSpPr>
        <p:grpSpPr>
          <a:xfrm>
            <a:off x="7290135" y="3365107"/>
            <a:ext cx="3149129" cy="1413369"/>
            <a:chOff x="0" y="0"/>
            <a:chExt cx="2521067" cy="1131487"/>
          </a:xfrm>
        </p:grpSpPr>
        <p:sp>
          <p:nvSpPr>
            <p:cNvPr id="31" name="Freeform 31">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2" name="Group 32"/>
          <p:cNvGrpSpPr/>
          <p:nvPr/>
        </p:nvGrpSpPr>
        <p:grpSpPr>
          <a:xfrm>
            <a:off x="7290135" y="4934556"/>
            <a:ext cx="3149129" cy="1413369"/>
            <a:chOff x="0" y="0"/>
            <a:chExt cx="2521067" cy="1131487"/>
          </a:xfrm>
        </p:grpSpPr>
        <p:sp>
          <p:nvSpPr>
            <p:cNvPr id="33" name="Freeform 33">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4" name="Group 34"/>
          <p:cNvGrpSpPr/>
          <p:nvPr/>
        </p:nvGrpSpPr>
        <p:grpSpPr>
          <a:xfrm>
            <a:off x="7290135" y="6532053"/>
            <a:ext cx="3149129" cy="1413369"/>
            <a:chOff x="0" y="0"/>
            <a:chExt cx="2521067" cy="1131487"/>
          </a:xfrm>
        </p:grpSpPr>
        <p:sp>
          <p:nvSpPr>
            <p:cNvPr id="35" name="Freeform 35">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6" name="Group 36"/>
          <p:cNvGrpSpPr/>
          <p:nvPr/>
        </p:nvGrpSpPr>
        <p:grpSpPr>
          <a:xfrm>
            <a:off x="7290135" y="8103892"/>
            <a:ext cx="3149129" cy="1413369"/>
            <a:chOff x="0" y="0"/>
            <a:chExt cx="2521067" cy="1131487"/>
          </a:xfrm>
        </p:grpSpPr>
        <p:sp>
          <p:nvSpPr>
            <p:cNvPr id="37" name="Freeform 37">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8" name="Group 38"/>
          <p:cNvGrpSpPr/>
          <p:nvPr/>
        </p:nvGrpSpPr>
        <p:grpSpPr>
          <a:xfrm>
            <a:off x="14325830" y="3354090"/>
            <a:ext cx="3149129" cy="1413369"/>
            <a:chOff x="0" y="0"/>
            <a:chExt cx="2521067" cy="1131487"/>
          </a:xfrm>
        </p:grpSpPr>
        <p:sp>
          <p:nvSpPr>
            <p:cNvPr id="39" name="Freeform 39">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40" name="Group 40"/>
          <p:cNvGrpSpPr/>
          <p:nvPr/>
        </p:nvGrpSpPr>
        <p:grpSpPr>
          <a:xfrm>
            <a:off x="14325830" y="4923539"/>
            <a:ext cx="3149129" cy="1413369"/>
            <a:chOff x="0" y="0"/>
            <a:chExt cx="2521067" cy="1131487"/>
          </a:xfrm>
        </p:grpSpPr>
        <p:sp>
          <p:nvSpPr>
            <p:cNvPr id="41" name="Freeform 41">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42" name="Group 42"/>
          <p:cNvGrpSpPr/>
          <p:nvPr/>
        </p:nvGrpSpPr>
        <p:grpSpPr>
          <a:xfrm>
            <a:off x="14325830" y="6521036"/>
            <a:ext cx="3149129" cy="1413369"/>
            <a:chOff x="0" y="0"/>
            <a:chExt cx="2521067" cy="1131487"/>
          </a:xfrm>
        </p:grpSpPr>
        <p:sp>
          <p:nvSpPr>
            <p:cNvPr id="43" name="Freeform 43">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44" name="Group 44"/>
          <p:cNvGrpSpPr/>
          <p:nvPr/>
        </p:nvGrpSpPr>
        <p:grpSpPr>
          <a:xfrm>
            <a:off x="14325830" y="8092875"/>
            <a:ext cx="3149129" cy="1413369"/>
            <a:chOff x="0" y="0"/>
            <a:chExt cx="2521067" cy="1131487"/>
          </a:xfrm>
        </p:grpSpPr>
        <p:sp>
          <p:nvSpPr>
            <p:cNvPr id="45" name="Freeform 45">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46" name="Group 46"/>
          <p:cNvGrpSpPr/>
          <p:nvPr/>
        </p:nvGrpSpPr>
        <p:grpSpPr>
          <a:xfrm>
            <a:off x="4036232" y="2451200"/>
            <a:ext cx="3149129" cy="561975"/>
            <a:chOff x="0" y="0"/>
            <a:chExt cx="2277336" cy="406400"/>
          </a:xfrm>
        </p:grpSpPr>
        <p:sp>
          <p:nvSpPr>
            <p:cNvPr id="47" name="Freeform 47">
              <a:extLst>
                <a:ext uri="{C183D7F6-B498-43B3-948B-1728B52AA6E4}">
                  <adec:decorative xmlns:adec="http://schemas.microsoft.com/office/drawing/2017/decorative" val="1"/>
                </a:ext>
              </a:extLst>
            </p:cNvPr>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B4F2BC"/>
            </a:solidFill>
          </p:spPr>
          <p:txBody>
            <a:bodyPr/>
            <a:lstStyle/>
            <a:p>
              <a:endParaRPr lang="en-US"/>
            </a:p>
          </p:txBody>
        </p:sp>
      </p:grpSp>
      <p:grpSp>
        <p:nvGrpSpPr>
          <p:cNvPr id="48" name="Group 48"/>
          <p:cNvGrpSpPr/>
          <p:nvPr/>
        </p:nvGrpSpPr>
        <p:grpSpPr>
          <a:xfrm>
            <a:off x="10825593" y="2462217"/>
            <a:ext cx="3113907" cy="561975"/>
            <a:chOff x="0" y="0"/>
            <a:chExt cx="2251865" cy="406400"/>
          </a:xfrm>
        </p:grpSpPr>
        <p:sp>
          <p:nvSpPr>
            <p:cNvPr id="49" name="Freeform 49">
              <a:extLst>
                <a:ext uri="{C183D7F6-B498-43B3-948B-1728B52AA6E4}">
                  <adec:decorative xmlns:adec="http://schemas.microsoft.com/office/drawing/2017/decorative" val="1"/>
                </a:ext>
              </a:extLst>
            </p:cNvPr>
            <p:cNvSpPr/>
            <p:nvPr/>
          </p:nvSpPr>
          <p:spPr>
            <a:xfrm>
              <a:off x="17780" y="22860"/>
              <a:ext cx="2226465" cy="360680"/>
            </a:xfrm>
            <a:custGeom>
              <a:avLst/>
              <a:gdLst/>
              <a:ahLst/>
              <a:cxnLst/>
              <a:rect l="l" t="t" r="r" b="b"/>
              <a:pathLst>
                <a:path w="2226465" h="360680">
                  <a:moveTo>
                    <a:pt x="2226465" y="180340"/>
                  </a:moveTo>
                  <a:cubicBezTo>
                    <a:pt x="2226465" y="81280"/>
                    <a:pt x="2146455" y="0"/>
                    <a:pt x="2046125" y="0"/>
                  </a:cubicBezTo>
                  <a:lnTo>
                    <a:pt x="172720" y="0"/>
                  </a:lnTo>
                  <a:lnTo>
                    <a:pt x="172720" y="1270"/>
                  </a:lnTo>
                  <a:cubicBezTo>
                    <a:pt x="76200" y="5080"/>
                    <a:pt x="0" y="83820"/>
                    <a:pt x="0" y="180340"/>
                  </a:cubicBezTo>
                  <a:cubicBezTo>
                    <a:pt x="0" y="276860"/>
                    <a:pt x="77470" y="355600"/>
                    <a:pt x="172720" y="359410"/>
                  </a:cubicBezTo>
                  <a:lnTo>
                    <a:pt x="172720" y="360680"/>
                  </a:lnTo>
                  <a:lnTo>
                    <a:pt x="2046125" y="360680"/>
                  </a:lnTo>
                  <a:cubicBezTo>
                    <a:pt x="2145184" y="360680"/>
                    <a:pt x="2226465" y="279400"/>
                    <a:pt x="2226465" y="180340"/>
                  </a:cubicBezTo>
                  <a:close/>
                </a:path>
              </a:pathLst>
            </a:custGeom>
            <a:solidFill>
              <a:srgbClr val="B4F2BC"/>
            </a:solidFill>
          </p:spPr>
          <p:txBody>
            <a:bodyPr/>
            <a:lstStyle/>
            <a:p>
              <a:endParaRPr lang="en-US"/>
            </a:p>
          </p:txBody>
        </p:sp>
      </p:grpSp>
      <p:grpSp>
        <p:nvGrpSpPr>
          <p:cNvPr id="50" name="Group 50"/>
          <p:cNvGrpSpPr/>
          <p:nvPr/>
        </p:nvGrpSpPr>
        <p:grpSpPr>
          <a:xfrm>
            <a:off x="7290135" y="2462217"/>
            <a:ext cx="3149129" cy="561975"/>
            <a:chOff x="0" y="0"/>
            <a:chExt cx="2277336" cy="406400"/>
          </a:xfrm>
        </p:grpSpPr>
        <p:sp>
          <p:nvSpPr>
            <p:cNvPr id="51" name="Freeform 51">
              <a:extLst>
                <a:ext uri="{C183D7F6-B498-43B3-948B-1728B52AA6E4}">
                  <adec:decorative xmlns:adec="http://schemas.microsoft.com/office/drawing/2017/decorative" val="1"/>
                </a:ext>
              </a:extLst>
            </p:cNvPr>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B4F2BC"/>
            </a:solidFill>
          </p:spPr>
          <p:txBody>
            <a:bodyPr/>
            <a:lstStyle/>
            <a:p>
              <a:endParaRPr lang="en-US"/>
            </a:p>
          </p:txBody>
        </p:sp>
      </p:grpSp>
      <p:grpSp>
        <p:nvGrpSpPr>
          <p:cNvPr id="52" name="Group 52"/>
          <p:cNvGrpSpPr/>
          <p:nvPr/>
        </p:nvGrpSpPr>
        <p:grpSpPr>
          <a:xfrm>
            <a:off x="14325830" y="2451200"/>
            <a:ext cx="3149129" cy="561975"/>
            <a:chOff x="0" y="0"/>
            <a:chExt cx="2277336" cy="406400"/>
          </a:xfrm>
        </p:grpSpPr>
        <p:sp>
          <p:nvSpPr>
            <p:cNvPr id="53" name="Freeform 53">
              <a:extLst>
                <a:ext uri="{C183D7F6-B498-43B3-948B-1728B52AA6E4}">
                  <adec:decorative xmlns:adec="http://schemas.microsoft.com/office/drawing/2017/decorative" val="1"/>
                </a:ext>
              </a:extLst>
            </p:cNvPr>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B4F2BC"/>
            </a:solidFill>
          </p:spPr>
          <p:txBody>
            <a:bodyPr/>
            <a:lstStyle/>
            <a:p>
              <a:endParaRPr lang="en-US"/>
            </a:p>
          </p:txBody>
        </p:sp>
      </p:grpSp>
      <p:grpSp>
        <p:nvGrpSpPr>
          <p:cNvPr id="54" name="Group 54"/>
          <p:cNvGrpSpPr/>
          <p:nvPr/>
        </p:nvGrpSpPr>
        <p:grpSpPr>
          <a:xfrm>
            <a:off x="891067" y="5182133"/>
            <a:ext cx="646441" cy="948851"/>
            <a:chOff x="0" y="0"/>
            <a:chExt cx="812800" cy="1193034"/>
          </a:xfrm>
        </p:grpSpPr>
        <p:sp>
          <p:nvSpPr>
            <p:cNvPr id="55" name="Freeform 55"/>
            <p:cNvSpPr/>
            <p:nvPr/>
          </p:nvSpPr>
          <p:spPr>
            <a:xfrm>
              <a:off x="0" y="0"/>
              <a:ext cx="812800" cy="1193034"/>
            </a:xfrm>
            <a:custGeom>
              <a:avLst/>
              <a:gdLst/>
              <a:ahLst/>
              <a:cxnLst/>
              <a:rect l="l" t="t" r="r" b="b"/>
              <a:pathLst>
                <a:path w="812800" h="1193034">
                  <a:moveTo>
                    <a:pt x="406400" y="1193034"/>
                  </a:moveTo>
                  <a:lnTo>
                    <a:pt x="0" y="786634"/>
                  </a:lnTo>
                  <a:lnTo>
                    <a:pt x="203200" y="786634"/>
                  </a:lnTo>
                  <a:lnTo>
                    <a:pt x="203200" y="0"/>
                  </a:lnTo>
                  <a:lnTo>
                    <a:pt x="609600" y="0"/>
                  </a:lnTo>
                  <a:lnTo>
                    <a:pt x="609600" y="786634"/>
                  </a:lnTo>
                  <a:lnTo>
                    <a:pt x="812800" y="786634"/>
                  </a:lnTo>
                  <a:lnTo>
                    <a:pt x="406400" y="1193034"/>
                  </a:lnTo>
                  <a:close/>
                </a:path>
              </a:pathLst>
            </a:custGeom>
            <a:solidFill>
              <a:srgbClr val="F80101"/>
            </a:solidFill>
          </p:spPr>
          <p:txBody>
            <a:bodyPr/>
            <a:lstStyle/>
            <a:p>
              <a:endParaRPr lang="en-US"/>
            </a:p>
          </p:txBody>
        </p:sp>
        <p:sp>
          <p:nvSpPr>
            <p:cNvPr id="56" name="TextBox 56"/>
            <p:cNvSpPr txBox="1"/>
            <p:nvPr/>
          </p:nvSpPr>
          <p:spPr>
            <a:xfrm>
              <a:off x="203200" y="-38100"/>
              <a:ext cx="406400" cy="1129534"/>
            </a:xfrm>
            <a:prstGeom prst="rect">
              <a:avLst/>
            </a:prstGeom>
          </p:spPr>
          <p:txBody>
            <a:bodyPr lIns="50800" tIns="50800" rIns="50800" bIns="50800" rtlCol="0" anchor="ctr"/>
            <a:lstStyle/>
            <a:p>
              <a:pPr algn="ctr">
                <a:lnSpc>
                  <a:spcPts val="1915"/>
                </a:lnSpc>
              </a:pPr>
              <a:endParaRPr/>
            </a:p>
          </p:txBody>
        </p:sp>
      </p:grpSp>
      <p:sp>
        <p:nvSpPr>
          <p:cNvPr id="57" name="TextBox 57"/>
          <p:cNvSpPr txBox="1"/>
          <p:nvPr/>
        </p:nvSpPr>
        <p:spPr>
          <a:xfrm>
            <a:off x="1256642" y="8348914"/>
            <a:ext cx="2274321" cy="872717"/>
          </a:xfrm>
          <a:prstGeom prst="rect">
            <a:avLst/>
          </a:prstGeom>
        </p:spPr>
        <p:txBody>
          <a:bodyPr lIns="0" tIns="0" rIns="0" bIns="0" rtlCol="0" anchor="t">
            <a:spAutoFit/>
          </a:bodyPr>
          <a:lstStyle/>
          <a:p>
            <a:pPr algn="l">
              <a:lnSpc>
                <a:spcPts val="1772"/>
              </a:lnSpc>
              <a:spcBef>
                <a:spcPct val="0"/>
              </a:spcBef>
            </a:pPr>
            <a:r>
              <a:rPr lang="en-US" sz="1266" dirty="0">
                <a:solidFill>
                  <a:srgbClr val="03209B"/>
                </a:solidFill>
                <a:latin typeface="Brice RegularSemiExpanded"/>
                <a:ea typeface="Brice RegularSemiExpanded"/>
                <a:cs typeface="Brice RegularSemiExpanded"/>
                <a:sym typeface="Brice RegularSemiExpanded"/>
              </a:rPr>
              <a:t>No corporate data acceptable uses policies even though a BYOE</a:t>
            </a:r>
          </a:p>
        </p:txBody>
      </p:sp>
      <p:grpSp>
        <p:nvGrpSpPr>
          <p:cNvPr id="58" name="Group 58"/>
          <p:cNvGrpSpPr/>
          <p:nvPr/>
        </p:nvGrpSpPr>
        <p:grpSpPr>
          <a:xfrm>
            <a:off x="925436" y="6764312"/>
            <a:ext cx="646441" cy="948851"/>
            <a:chOff x="0" y="0"/>
            <a:chExt cx="812800" cy="1193034"/>
          </a:xfrm>
        </p:grpSpPr>
        <p:sp>
          <p:nvSpPr>
            <p:cNvPr id="59" name="Freeform 59"/>
            <p:cNvSpPr/>
            <p:nvPr/>
          </p:nvSpPr>
          <p:spPr>
            <a:xfrm>
              <a:off x="0" y="0"/>
              <a:ext cx="812800" cy="1193034"/>
            </a:xfrm>
            <a:custGeom>
              <a:avLst/>
              <a:gdLst/>
              <a:ahLst/>
              <a:cxnLst/>
              <a:rect l="l" t="t" r="r" b="b"/>
              <a:pathLst>
                <a:path w="812800" h="1193034">
                  <a:moveTo>
                    <a:pt x="406400" y="1193034"/>
                  </a:moveTo>
                  <a:lnTo>
                    <a:pt x="0" y="786634"/>
                  </a:lnTo>
                  <a:lnTo>
                    <a:pt x="203200" y="786634"/>
                  </a:lnTo>
                  <a:lnTo>
                    <a:pt x="203200" y="0"/>
                  </a:lnTo>
                  <a:lnTo>
                    <a:pt x="609600" y="0"/>
                  </a:lnTo>
                  <a:lnTo>
                    <a:pt x="609600" y="786634"/>
                  </a:lnTo>
                  <a:lnTo>
                    <a:pt x="812800" y="786634"/>
                  </a:lnTo>
                  <a:lnTo>
                    <a:pt x="406400" y="1193034"/>
                  </a:lnTo>
                  <a:close/>
                </a:path>
              </a:pathLst>
            </a:custGeom>
            <a:solidFill>
              <a:srgbClr val="F80101"/>
            </a:solidFill>
          </p:spPr>
          <p:txBody>
            <a:bodyPr/>
            <a:lstStyle/>
            <a:p>
              <a:endParaRPr lang="en-US"/>
            </a:p>
          </p:txBody>
        </p:sp>
        <p:sp>
          <p:nvSpPr>
            <p:cNvPr id="60" name="TextBox 60"/>
            <p:cNvSpPr txBox="1"/>
            <p:nvPr/>
          </p:nvSpPr>
          <p:spPr>
            <a:xfrm>
              <a:off x="203200" y="-38100"/>
              <a:ext cx="406400" cy="1129534"/>
            </a:xfrm>
            <a:prstGeom prst="rect">
              <a:avLst/>
            </a:prstGeom>
          </p:spPr>
          <p:txBody>
            <a:bodyPr lIns="50800" tIns="50800" rIns="50800" bIns="50800" rtlCol="0" anchor="ctr"/>
            <a:lstStyle/>
            <a:p>
              <a:pPr algn="ctr">
                <a:lnSpc>
                  <a:spcPts val="1915"/>
                </a:lnSpc>
              </a:pPr>
              <a:endParaRPr/>
            </a:p>
          </p:txBody>
        </p:sp>
      </p:grpSp>
      <p:grpSp>
        <p:nvGrpSpPr>
          <p:cNvPr id="61" name="Group 61"/>
          <p:cNvGrpSpPr/>
          <p:nvPr/>
        </p:nvGrpSpPr>
        <p:grpSpPr>
          <a:xfrm>
            <a:off x="767063" y="8410287"/>
            <a:ext cx="523274" cy="768065"/>
            <a:chOff x="0" y="0"/>
            <a:chExt cx="812800" cy="1193034"/>
          </a:xfrm>
        </p:grpSpPr>
        <p:sp>
          <p:nvSpPr>
            <p:cNvPr id="62" name="Freeform 62"/>
            <p:cNvSpPr/>
            <p:nvPr/>
          </p:nvSpPr>
          <p:spPr>
            <a:xfrm>
              <a:off x="0" y="0"/>
              <a:ext cx="812800" cy="1193034"/>
            </a:xfrm>
            <a:custGeom>
              <a:avLst/>
              <a:gdLst/>
              <a:ahLst/>
              <a:cxnLst/>
              <a:rect l="l" t="t" r="r" b="b"/>
              <a:pathLst>
                <a:path w="812800" h="1193034">
                  <a:moveTo>
                    <a:pt x="406400" y="1193034"/>
                  </a:moveTo>
                  <a:lnTo>
                    <a:pt x="0" y="786634"/>
                  </a:lnTo>
                  <a:lnTo>
                    <a:pt x="203200" y="786634"/>
                  </a:lnTo>
                  <a:lnTo>
                    <a:pt x="203200" y="0"/>
                  </a:lnTo>
                  <a:lnTo>
                    <a:pt x="609600" y="0"/>
                  </a:lnTo>
                  <a:lnTo>
                    <a:pt x="609600" y="786634"/>
                  </a:lnTo>
                  <a:lnTo>
                    <a:pt x="812800" y="786634"/>
                  </a:lnTo>
                  <a:lnTo>
                    <a:pt x="406400" y="1193034"/>
                  </a:lnTo>
                  <a:close/>
                </a:path>
              </a:pathLst>
            </a:custGeom>
            <a:solidFill>
              <a:srgbClr val="F80101"/>
            </a:solidFill>
          </p:spPr>
          <p:txBody>
            <a:bodyPr/>
            <a:lstStyle/>
            <a:p>
              <a:endParaRPr lang="en-US"/>
            </a:p>
          </p:txBody>
        </p:sp>
        <p:sp>
          <p:nvSpPr>
            <p:cNvPr id="63" name="TextBox 63"/>
            <p:cNvSpPr txBox="1"/>
            <p:nvPr/>
          </p:nvSpPr>
          <p:spPr>
            <a:xfrm>
              <a:off x="203200" y="-38100"/>
              <a:ext cx="406400" cy="1129534"/>
            </a:xfrm>
            <a:prstGeom prst="rect">
              <a:avLst/>
            </a:prstGeom>
          </p:spPr>
          <p:txBody>
            <a:bodyPr lIns="50800" tIns="50800" rIns="50800" bIns="50800" rtlCol="0" anchor="ctr"/>
            <a:lstStyle/>
            <a:p>
              <a:pPr algn="ctr">
                <a:lnSpc>
                  <a:spcPts val="1915"/>
                </a:lnSpc>
              </a:pPr>
              <a:endParaRPr/>
            </a:p>
          </p:txBody>
        </p:sp>
      </p:grpSp>
      <p:grpSp>
        <p:nvGrpSpPr>
          <p:cNvPr id="64" name="Group 64"/>
          <p:cNvGrpSpPr/>
          <p:nvPr/>
        </p:nvGrpSpPr>
        <p:grpSpPr>
          <a:xfrm>
            <a:off x="891067" y="3606698"/>
            <a:ext cx="646441" cy="948851"/>
            <a:chOff x="0" y="0"/>
            <a:chExt cx="812800" cy="1193034"/>
          </a:xfrm>
        </p:grpSpPr>
        <p:sp>
          <p:nvSpPr>
            <p:cNvPr id="65" name="Freeform 65"/>
            <p:cNvSpPr/>
            <p:nvPr/>
          </p:nvSpPr>
          <p:spPr>
            <a:xfrm>
              <a:off x="0" y="0"/>
              <a:ext cx="812800" cy="1193034"/>
            </a:xfrm>
            <a:custGeom>
              <a:avLst/>
              <a:gdLst/>
              <a:ahLst/>
              <a:cxnLst/>
              <a:rect l="l" t="t" r="r" b="b"/>
              <a:pathLst>
                <a:path w="812800" h="1193034">
                  <a:moveTo>
                    <a:pt x="406400" y="1193034"/>
                  </a:moveTo>
                  <a:lnTo>
                    <a:pt x="0" y="786634"/>
                  </a:lnTo>
                  <a:lnTo>
                    <a:pt x="203200" y="786634"/>
                  </a:lnTo>
                  <a:lnTo>
                    <a:pt x="203200" y="0"/>
                  </a:lnTo>
                  <a:lnTo>
                    <a:pt x="609600" y="0"/>
                  </a:lnTo>
                  <a:lnTo>
                    <a:pt x="609600" y="786634"/>
                  </a:lnTo>
                  <a:lnTo>
                    <a:pt x="812800" y="786634"/>
                  </a:lnTo>
                  <a:lnTo>
                    <a:pt x="406400" y="1193034"/>
                  </a:lnTo>
                  <a:close/>
                </a:path>
              </a:pathLst>
            </a:custGeom>
            <a:solidFill>
              <a:srgbClr val="F80101"/>
            </a:solidFill>
          </p:spPr>
          <p:txBody>
            <a:bodyPr/>
            <a:lstStyle/>
            <a:p>
              <a:endParaRPr lang="en-US"/>
            </a:p>
          </p:txBody>
        </p:sp>
        <p:sp>
          <p:nvSpPr>
            <p:cNvPr id="66" name="TextBox 66"/>
            <p:cNvSpPr txBox="1"/>
            <p:nvPr/>
          </p:nvSpPr>
          <p:spPr>
            <a:xfrm>
              <a:off x="203200" y="-38100"/>
              <a:ext cx="406400" cy="1129534"/>
            </a:xfrm>
            <a:prstGeom prst="rect">
              <a:avLst/>
            </a:prstGeom>
          </p:spPr>
          <p:txBody>
            <a:bodyPr lIns="50800" tIns="50800" rIns="50800" bIns="50800" rtlCol="0" anchor="ctr"/>
            <a:lstStyle/>
            <a:p>
              <a:pPr algn="ctr">
                <a:lnSpc>
                  <a:spcPts val="1915"/>
                </a:lnSpc>
              </a:pPr>
              <a:endParaRPr/>
            </a:p>
          </p:txBody>
        </p:sp>
      </p:grpSp>
      <p:pic>
        <p:nvPicPr>
          <p:cNvPr id="67" name="Picture 67"/>
          <p:cNvPicPr>
            <a:picLocks noChangeAspect="1"/>
          </p:cNvPicPr>
          <p:nvPr/>
        </p:nvPicPr>
        <p:blipFill>
          <a:blip r:embed="rId3"/>
          <a:srcRect/>
          <a:stretch>
            <a:fillRect/>
          </a:stretch>
        </p:blipFill>
        <p:spPr>
          <a:xfrm>
            <a:off x="1537508" y="-491633"/>
            <a:ext cx="492127" cy="1857083"/>
          </a:xfrm>
          <a:prstGeom prst="rect">
            <a:avLst/>
          </a:prstGeom>
        </p:spPr>
      </p:pic>
      <p:sp>
        <p:nvSpPr>
          <p:cNvPr id="68" name="TextBox 68"/>
          <p:cNvSpPr txBox="1"/>
          <p:nvPr/>
        </p:nvSpPr>
        <p:spPr>
          <a:xfrm>
            <a:off x="4300564" y="2543275"/>
            <a:ext cx="2672719" cy="358775"/>
          </a:xfrm>
          <a:prstGeom prst="rect">
            <a:avLst/>
          </a:prstGeom>
        </p:spPr>
        <p:txBody>
          <a:bodyPr lIns="0" tIns="0" rIns="0" bIns="0" rtlCol="0" anchor="t">
            <a:spAutoFit/>
          </a:bodyPr>
          <a:lstStyle/>
          <a:p>
            <a:pPr algn="ctr">
              <a:lnSpc>
                <a:spcPts val="2800"/>
              </a:lnSpc>
              <a:spcBef>
                <a:spcPct val="0"/>
              </a:spcBef>
            </a:pPr>
            <a:r>
              <a:rPr lang="en-US" sz="2000">
                <a:solidFill>
                  <a:srgbClr val="03209B"/>
                </a:solidFill>
                <a:latin typeface="Brice RegularSemiExpanded"/>
                <a:ea typeface="Brice RegularSemiExpanded"/>
                <a:cs typeface="Brice RegularSemiExpanded"/>
                <a:sym typeface="Brice RegularSemiExpanded"/>
              </a:rPr>
              <a:t>RISK</a:t>
            </a:r>
          </a:p>
        </p:txBody>
      </p:sp>
      <p:sp>
        <p:nvSpPr>
          <p:cNvPr id="69" name="TextBox 69"/>
          <p:cNvSpPr txBox="1"/>
          <p:nvPr/>
        </p:nvSpPr>
        <p:spPr>
          <a:xfrm>
            <a:off x="1537508" y="5144033"/>
            <a:ext cx="2089149" cy="954574"/>
          </a:xfrm>
          <a:prstGeom prst="rect">
            <a:avLst/>
          </a:prstGeom>
        </p:spPr>
        <p:txBody>
          <a:bodyPr lIns="0" tIns="0" rIns="0" bIns="0" rtlCol="0" anchor="t">
            <a:spAutoFit/>
          </a:bodyPr>
          <a:lstStyle/>
          <a:p>
            <a:pPr algn="l">
              <a:lnSpc>
                <a:spcPts val="1942"/>
              </a:lnSpc>
              <a:spcBef>
                <a:spcPct val="0"/>
              </a:spcBef>
            </a:pPr>
            <a:r>
              <a:rPr lang="en-US" sz="1387" dirty="0">
                <a:solidFill>
                  <a:srgbClr val="03209B"/>
                </a:solidFill>
                <a:latin typeface="Brice RegularSemiExpanded"/>
                <a:ea typeface="Brice RegularSemiExpanded"/>
                <a:cs typeface="Brice RegularSemiExpanded"/>
                <a:sym typeface="Brice RegularSemiExpanded"/>
              </a:rPr>
              <a:t>Access privileges being implemented on an Ad Hoc basis</a:t>
            </a:r>
          </a:p>
        </p:txBody>
      </p:sp>
      <p:sp>
        <p:nvSpPr>
          <p:cNvPr id="70" name="TextBox 70"/>
          <p:cNvSpPr txBox="1"/>
          <p:nvPr/>
        </p:nvSpPr>
        <p:spPr>
          <a:xfrm>
            <a:off x="1571877" y="6796513"/>
            <a:ext cx="2137455" cy="817706"/>
          </a:xfrm>
          <a:prstGeom prst="rect">
            <a:avLst/>
          </a:prstGeom>
        </p:spPr>
        <p:txBody>
          <a:bodyPr lIns="0" tIns="0" rIns="0" bIns="0" rtlCol="0" anchor="t">
            <a:spAutoFit/>
          </a:bodyPr>
          <a:lstStyle/>
          <a:p>
            <a:pPr algn="l">
              <a:lnSpc>
                <a:spcPts val="1693"/>
              </a:lnSpc>
              <a:spcBef>
                <a:spcPct val="0"/>
              </a:spcBef>
            </a:pPr>
            <a:r>
              <a:rPr lang="en-US" sz="1209" dirty="0">
                <a:solidFill>
                  <a:srgbClr val="03209B"/>
                </a:solidFill>
                <a:latin typeface="Brice RegularSemiExpanded"/>
                <a:ea typeface="Brice RegularSemiExpanded"/>
                <a:cs typeface="Brice RegularSemiExpanded"/>
                <a:sym typeface="Brice RegularSemiExpanded"/>
              </a:rPr>
              <a:t>Employee security awareness training logs files were corrupted</a:t>
            </a:r>
          </a:p>
        </p:txBody>
      </p:sp>
      <p:sp>
        <p:nvSpPr>
          <p:cNvPr id="71" name="TextBox 71"/>
          <p:cNvSpPr txBox="1"/>
          <p:nvPr/>
        </p:nvSpPr>
        <p:spPr>
          <a:xfrm>
            <a:off x="4218555" y="3507531"/>
            <a:ext cx="2637146" cy="1210844"/>
          </a:xfrm>
          <a:prstGeom prst="rect">
            <a:avLst/>
          </a:prstGeom>
        </p:spPr>
        <p:txBody>
          <a:bodyPr lIns="0" tIns="0" rIns="0" bIns="0" rtlCol="0" anchor="t">
            <a:spAutoFit/>
          </a:bodyPr>
          <a:lstStyle/>
          <a:p>
            <a:pPr marL="42046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Can be accessed easily by unauthorized user</a:t>
            </a:r>
          </a:p>
          <a:p>
            <a:pPr marL="42046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Misplaced or lost by staff</a:t>
            </a:r>
          </a:p>
          <a:p>
            <a:pPr marL="42046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Taken by unauthorized user</a:t>
            </a:r>
          </a:p>
        </p:txBody>
      </p:sp>
      <p:sp>
        <p:nvSpPr>
          <p:cNvPr id="72" name="TextBox 72"/>
          <p:cNvSpPr txBox="1"/>
          <p:nvPr/>
        </p:nvSpPr>
        <p:spPr>
          <a:xfrm>
            <a:off x="4323533" y="5231763"/>
            <a:ext cx="2443095" cy="899221"/>
          </a:xfrm>
          <a:prstGeom prst="rect">
            <a:avLst/>
          </a:prstGeom>
        </p:spPr>
        <p:txBody>
          <a:bodyPr wrap="square" lIns="0" tIns="0" rIns="0" bIns="0" rtlCol="0" anchor="t">
            <a:spAutoFit/>
          </a:bodyPr>
          <a:lstStyle/>
          <a:p>
            <a:pPr marL="425561"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Employees can receive unauthorized access to data or security</a:t>
            </a:r>
          </a:p>
        </p:txBody>
      </p:sp>
      <p:sp>
        <p:nvSpPr>
          <p:cNvPr id="73" name="TextBox 73"/>
          <p:cNvSpPr txBox="1"/>
          <p:nvPr/>
        </p:nvSpPr>
        <p:spPr>
          <a:xfrm>
            <a:off x="4343205" y="6826942"/>
            <a:ext cx="2549231" cy="899221"/>
          </a:xfrm>
          <a:prstGeom prst="rect">
            <a:avLst/>
          </a:prstGeom>
        </p:spPr>
        <p:txBody>
          <a:bodyPr wrap="square" lIns="0" tIns="0" rIns="0" bIns="0" rtlCol="0" anchor="t">
            <a:spAutoFit/>
          </a:bodyPr>
          <a:lstStyle/>
          <a:p>
            <a:pPr marL="426084"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Employee security awareness training logs files were corrupted</a:t>
            </a:r>
          </a:p>
        </p:txBody>
      </p:sp>
      <p:grpSp>
        <p:nvGrpSpPr>
          <p:cNvPr id="75" name="Group 75"/>
          <p:cNvGrpSpPr/>
          <p:nvPr/>
        </p:nvGrpSpPr>
        <p:grpSpPr>
          <a:xfrm>
            <a:off x="3509891" y="622829"/>
            <a:ext cx="8831491" cy="751438"/>
            <a:chOff x="0" y="0"/>
            <a:chExt cx="11775321" cy="1001918"/>
          </a:xfrm>
        </p:grpSpPr>
        <p:sp>
          <p:nvSpPr>
            <p:cNvPr id="76" name="TextBox 76"/>
            <p:cNvSpPr txBox="1"/>
            <p:nvPr/>
          </p:nvSpPr>
          <p:spPr>
            <a:xfrm>
              <a:off x="0" y="-9525"/>
              <a:ext cx="11775321" cy="619125"/>
            </a:xfrm>
            <a:prstGeom prst="rect">
              <a:avLst/>
            </a:prstGeom>
          </p:spPr>
          <p:txBody>
            <a:bodyPr lIns="0" tIns="0" rIns="0" bIns="0" rtlCol="0" anchor="t">
              <a:spAutoFit/>
            </a:bodyPr>
            <a:lstStyle/>
            <a:p>
              <a:pPr algn="l">
                <a:lnSpc>
                  <a:spcPts val="3600"/>
                </a:lnSpc>
              </a:pPr>
              <a:r>
                <a:rPr lang="en-US" sz="3000">
                  <a:solidFill>
                    <a:srgbClr val="FFFFFF"/>
                  </a:solidFill>
                  <a:latin typeface="Brice RegularSemiExpanded"/>
                  <a:ea typeface="Brice RegularSemiExpanded"/>
                  <a:cs typeface="Brice RegularSemiExpanded"/>
                  <a:sym typeface="Brice RegularSemiExpanded"/>
                </a:rPr>
                <a:t>WHAT WE ARE CURRENTLY FACING</a:t>
              </a:r>
            </a:p>
          </p:txBody>
        </p:sp>
        <p:sp>
          <p:nvSpPr>
            <p:cNvPr id="77" name="TextBox 77"/>
            <p:cNvSpPr txBox="1"/>
            <p:nvPr/>
          </p:nvSpPr>
          <p:spPr>
            <a:xfrm>
              <a:off x="0" y="659230"/>
              <a:ext cx="11775321" cy="342688"/>
            </a:xfrm>
            <a:prstGeom prst="rect">
              <a:avLst/>
            </a:prstGeom>
          </p:spPr>
          <p:txBody>
            <a:bodyPr lIns="0" tIns="0" rIns="0" bIns="0" rtlCol="0" anchor="t">
              <a:spAutoFit/>
            </a:bodyPr>
            <a:lstStyle/>
            <a:p>
              <a:pPr algn="l">
                <a:lnSpc>
                  <a:spcPts val="2240"/>
                </a:lnSpc>
                <a:spcBef>
                  <a:spcPct val="0"/>
                </a:spcBef>
              </a:pPr>
              <a:endParaRPr/>
            </a:p>
          </p:txBody>
        </p:sp>
      </p:grpSp>
      <p:sp>
        <p:nvSpPr>
          <p:cNvPr id="78" name="TextBox 78"/>
          <p:cNvSpPr txBox="1"/>
          <p:nvPr/>
        </p:nvSpPr>
        <p:spPr>
          <a:xfrm>
            <a:off x="11175956" y="2566266"/>
            <a:ext cx="2642826" cy="35877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3209B"/>
                </a:solidFill>
                <a:latin typeface="Brice RegularSemiExpanded"/>
                <a:ea typeface="Brice RegularSemiExpanded"/>
                <a:cs typeface="Brice RegularSemiExpanded"/>
                <a:sym typeface="Brice RegularSemiExpanded"/>
              </a:rPr>
              <a:t>WHY?</a:t>
            </a:r>
          </a:p>
        </p:txBody>
      </p:sp>
      <p:sp>
        <p:nvSpPr>
          <p:cNvPr id="79" name="TextBox 79"/>
          <p:cNvSpPr txBox="1"/>
          <p:nvPr/>
        </p:nvSpPr>
        <p:spPr>
          <a:xfrm>
            <a:off x="11113178" y="3376713"/>
            <a:ext cx="2750174" cy="1522468"/>
          </a:xfrm>
          <a:prstGeom prst="rect">
            <a:avLst/>
          </a:prstGeom>
        </p:spPr>
        <p:txBody>
          <a:bodyPr lIns="0" tIns="0" rIns="0" bIns="0" rtlCol="0" anchor="t">
            <a:spAutoFit/>
          </a:bodyPr>
          <a:lstStyle/>
          <a:p>
            <a:pPr marL="275909" lvl="1" indent="-137954" algn="l">
              <a:lnSpc>
                <a:spcPct val="150000"/>
              </a:lnSpc>
              <a:buFont typeface="Arial"/>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To protect against sensitive data that is lost, stolen or attempted to be accessed by unauthorized users</a:t>
            </a:r>
          </a:p>
          <a:p>
            <a:pPr algn="l">
              <a:lnSpc>
                <a:spcPct val="150000"/>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p:txBody>
      </p:sp>
      <p:sp>
        <p:nvSpPr>
          <p:cNvPr id="80" name="TextBox 80"/>
          <p:cNvSpPr txBox="1"/>
          <p:nvPr/>
        </p:nvSpPr>
        <p:spPr>
          <a:xfrm>
            <a:off x="10955758" y="5034496"/>
            <a:ext cx="2973205" cy="1244123"/>
          </a:xfrm>
          <a:prstGeom prst="rect">
            <a:avLst/>
          </a:prstGeom>
        </p:spPr>
        <p:txBody>
          <a:bodyPr lIns="0" tIns="0" rIns="0" bIns="0" rtlCol="0" anchor="t">
            <a:spAutoFit/>
          </a:bodyPr>
          <a:lstStyle/>
          <a:p>
            <a:pPr marL="418748" lvl="1" indent="-285750">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Require least-privilege policies to </a:t>
            </a:r>
            <a:r>
              <a:rPr lang="en-US" sz="1400" dirty="0">
                <a:solidFill>
                  <a:schemeClr val="bg1"/>
                </a:solidFill>
                <a:latin typeface="Clear Sans Regular" panose="020B0604020202020204" charset="0"/>
                <a:ea typeface="Clear Sans Regular Bold"/>
                <a:cs typeface="Clear Sans Regular" panose="020B0604020202020204" charset="0"/>
                <a:sym typeface="Clear Sans Regular Bold"/>
              </a:rPr>
              <a:t>l</a:t>
            </a:r>
            <a:r>
              <a:rPr kumimoji="0" lang="en-US" altLang="en-US" sz="1400" b="0" i="0" u="none" strike="noStrike" cap="none" normalizeH="0" baseline="0" dirty="0">
                <a:ln>
                  <a:noFill/>
                </a:ln>
                <a:solidFill>
                  <a:schemeClr val="bg1"/>
                </a:solidFill>
                <a:effectLst/>
                <a:latin typeface="Clear Sans Regular" panose="020B0604020202020204" charset="0"/>
                <a:cs typeface="Clear Sans Regular" panose="020B0604020202020204" charset="0"/>
              </a:rPr>
              <a:t>imit access to prevent breaches, financial loss, and reputational harm.</a:t>
            </a:r>
          </a:p>
        </p:txBody>
      </p:sp>
      <p:sp>
        <p:nvSpPr>
          <p:cNvPr id="81" name="TextBox 81"/>
          <p:cNvSpPr txBox="1"/>
          <p:nvPr/>
        </p:nvSpPr>
        <p:spPr>
          <a:xfrm>
            <a:off x="11124660" y="6547858"/>
            <a:ext cx="2837373" cy="1522468"/>
          </a:xfrm>
          <a:prstGeom prst="rect">
            <a:avLst/>
          </a:prstGeom>
        </p:spPr>
        <p:txBody>
          <a:bodyPr lIns="0" tIns="0" rIns="0" bIns="0" rtlCol="0" anchor="t">
            <a:spAutoFit/>
          </a:bodyPr>
          <a:lstStyle/>
          <a:p>
            <a:pPr>
              <a:lnSpc>
                <a:spcPct val="150000"/>
              </a:lnSpc>
            </a:pPr>
            <a:endParaRPr lang="en-US" sz="1350" dirty="0">
              <a:solidFill>
                <a:schemeClr val="bg1"/>
              </a:solidFill>
              <a:latin typeface="Clear Sans Regular" panose="020B0604020202020204" charset="0"/>
              <a:cs typeface="Clear Sans Regular" panose="020B0604020202020204" charset="0"/>
            </a:endParaRPr>
          </a:p>
          <a:p>
            <a:pPr marL="285750" indent="-285750">
              <a:lnSpc>
                <a:spcPct val="150000"/>
              </a:lnSpc>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Accurate training logs reduce cybersecurity risks caused by employee actions.</a:t>
            </a:r>
          </a:p>
          <a:p>
            <a:pPr algn="just">
              <a:lnSpc>
                <a:spcPct val="150000"/>
              </a:lnSpc>
            </a:pPr>
            <a:endParaRPr lang="en-US" sz="1350" dirty="0">
              <a:solidFill>
                <a:schemeClr val="bg1"/>
              </a:solidFill>
              <a:latin typeface="Clear Sans Regular" panose="020B0604020202020204" charset="0"/>
              <a:ea typeface="Clear Sans Regular"/>
              <a:cs typeface="Clear Sans Regular" panose="020B0604020202020204" charset="0"/>
              <a:sym typeface="Clear Sans Regular"/>
            </a:endParaRPr>
          </a:p>
        </p:txBody>
      </p:sp>
      <p:sp>
        <p:nvSpPr>
          <p:cNvPr id="82" name="TextBox 82"/>
          <p:cNvSpPr txBox="1"/>
          <p:nvPr/>
        </p:nvSpPr>
        <p:spPr>
          <a:xfrm>
            <a:off x="11056761" y="8222779"/>
            <a:ext cx="2745886" cy="1522468"/>
          </a:xfrm>
          <a:prstGeom prst="rect">
            <a:avLst/>
          </a:prstGeom>
        </p:spPr>
        <p:txBody>
          <a:bodyPr lIns="0" tIns="0" rIns="0" bIns="0" rtlCol="0" anchor="t">
            <a:spAutoFit/>
          </a:bodyPr>
          <a:lstStyle/>
          <a:p>
            <a:pPr marL="430405"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To protect company info and sensitive customer data from being misused from non-company devices</a:t>
            </a:r>
          </a:p>
          <a:p>
            <a:pPr algn="l">
              <a:lnSpc>
                <a:spcPct val="150000"/>
              </a:lnSpc>
            </a:pPr>
            <a:endParaRPr lang="en-US" sz="1350" dirty="0">
              <a:solidFill>
                <a:srgbClr val="000000"/>
              </a:solidFill>
              <a:latin typeface="Clear Sans Regular" panose="020B0604020202020204" charset="0"/>
              <a:ea typeface="Clear Sans Regular"/>
              <a:cs typeface="Clear Sans Regular" panose="020B0604020202020204" charset="0"/>
              <a:sym typeface="Clear Sans Regular"/>
            </a:endParaRPr>
          </a:p>
        </p:txBody>
      </p:sp>
      <p:sp>
        <p:nvSpPr>
          <p:cNvPr id="83" name="TextBox 83"/>
          <p:cNvSpPr txBox="1"/>
          <p:nvPr/>
        </p:nvSpPr>
        <p:spPr>
          <a:xfrm>
            <a:off x="7581904" y="2554292"/>
            <a:ext cx="2672719" cy="35877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3209B"/>
                </a:solidFill>
                <a:latin typeface="Brice RegularSemiExpanded"/>
                <a:ea typeface="Brice RegularSemiExpanded"/>
                <a:cs typeface="Brice RegularSemiExpanded"/>
                <a:sym typeface="Brice RegularSemiExpanded"/>
              </a:rPr>
              <a:t>MITIGATION</a:t>
            </a:r>
          </a:p>
        </p:txBody>
      </p:sp>
      <p:sp>
        <p:nvSpPr>
          <p:cNvPr id="84" name="TextBox 84"/>
          <p:cNvSpPr txBox="1"/>
          <p:nvPr/>
        </p:nvSpPr>
        <p:spPr>
          <a:xfrm>
            <a:off x="7366500" y="3475728"/>
            <a:ext cx="2989180" cy="1522468"/>
          </a:xfrm>
          <a:prstGeom prst="rect">
            <a:avLst/>
          </a:prstGeom>
        </p:spPr>
        <p:txBody>
          <a:bodyPr lIns="0" tIns="0" rIns="0" bIns="0" rtlCol="0" anchor="t">
            <a:spAutoFit/>
          </a:bodyPr>
          <a:lstStyle/>
          <a:p>
            <a:pPr marL="418131"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BitLocker USB</a:t>
            </a:r>
          </a:p>
          <a:p>
            <a:pPr marL="418131"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Used ONLY with company computers</a:t>
            </a:r>
          </a:p>
          <a:p>
            <a:pPr marL="418131"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No personal devices USB devices</a:t>
            </a:r>
          </a:p>
          <a:p>
            <a:pPr algn="l">
              <a:lnSpc>
                <a:spcPct val="150000"/>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p:txBody>
      </p:sp>
      <p:sp>
        <p:nvSpPr>
          <p:cNvPr id="85" name="TextBox 85"/>
          <p:cNvSpPr txBox="1"/>
          <p:nvPr/>
        </p:nvSpPr>
        <p:spPr>
          <a:xfrm>
            <a:off x="14384907" y="5067775"/>
            <a:ext cx="2971268" cy="1210844"/>
          </a:xfrm>
          <a:prstGeom prst="rect">
            <a:avLst/>
          </a:prstGeom>
        </p:spPr>
        <p:txBody>
          <a:bodyPr lIns="0" tIns="0" rIns="0" bIns="0" rtlCol="0" anchor="t">
            <a:spAutoFit/>
          </a:bodyPr>
          <a:lstStyle/>
          <a:p>
            <a:pPr marL="41529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Setup the Access Control Lists</a:t>
            </a:r>
          </a:p>
          <a:p>
            <a:pPr marL="41529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Regular weekly checks on Access Lists permission</a:t>
            </a:r>
          </a:p>
          <a:p>
            <a:pPr marL="41529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Conduct quarterly policy reviews</a:t>
            </a:r>
          </a:p>
        </p:txBody>
      </p:sp>
      <p:sp>
        <p:nvSpPr>
          <p:cNvPr id="86" name="TextBox 86"/>
          <p:cNvSpPr txBox="1"/>
          <p:nvPr/>
        </p:nvSpPr>
        <p:spPr>
          <a:xfrm>
            <a:off x="7459065" y="6751773"/>
            <a:ext cx="2896615" cy="899221"/>
          </a:xfrm>
          <a:prstGeom prst="rect">
            <a:avLst/>
          </a:prstGeom>
        </p:spPr>
        <p:txBody>
          <a:bodyPr wrap="square" lIns="0" tIns="0" rIns="0" bIns="0" rtlCol="0" anchor="t">
            <a:spAutoFit/>
          </a:bodyPr>
          <a:lstStyle/>
          <a:p>
            <a:pPr marL="43347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Develop incident response plan</a:t>
            </a:r>
          </a:p>
          <a:p>
            <a:pPr marL="455059"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Keep software up to date</a:t>
            </a:r>
          </a:p>
          <a:p>
            <a:pPr marL="43347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Data Backups</a:t>
            </a:r>
          </a:p>
        </p:txBody>
      </p:sp>
      <p:sp>
        <p:nvSpPr>
          <p:cNvPr id="87" name="TextBox 87"/>
          <p:cNvSpPr txBox="1"/>
          <p:nvPr/>
        </p:nvSpPr>
        <p:spPr>
          <a:xfrm>
            <a:off x="7521767" y="8161472"/>
            <a:ext cx="2619409" cy="1522468"/>
          </a:xfrm>
          <a:prstGeom prst="rect">
            <a:avLst/>
          </a:prstGeom>
        </p:spPr>
        <p:txBody>
          <a:bodyPr lIns="0" tIns="0" rIns="0" bIns="0" rtlCol="0" anchor="t">
            <a:spAutoFit/>
          </a:bodyPr>
          <a:lstStyle/>
          <a:p>
            <a:pPr marL="423742"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Create a BYOE policy</a:t>
            </a:r>
          </a:p>
          <a:p>
            <a:pPr marL="423742"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Limit access to specific sites</a:t>
            </a:r>
          </a:p>
          <a:p>
            <a:pPr marL="423742"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Ensure the use of strong passwords and MFA</a:t>
            </a:r>
          </a:p>
          <a:p>
            <a:pPr algn="l">
              <a:lnSpc>
                <a:spcPct val="150000"/>
              </a:lnSpc>
            </a:pPr>
            <a:endParaRPr lang="en-US" sz="1350" dirty="0">
              <a:solidFill>
                <a:srgbClr val="000000"/>
              </a:solidFill>
              <a:latin typeface="Clear Sans Regular" panose="020B0604020202020204" charset="0"/>
              <a:ea typeface="Clear Sans Regular"/>
              <a:cs typeface="Clear Sans Regular" panose="020B0604020202020204" charset="0"/>
              <a:sym typeface="Clear Sans Regular"/>
            </a:endParaRPr>
          </a:p>
        </p:txBody>
      </p:sp>
      <p:sp>
        <p:nvSpPr>
          <p:cNvPr id="88" name="TextBox 88"/>
          <p:cNvSpPr txBox="1"/>
          <p:nvPr/>
        </p:nvSpPr>
        <p:spPr>
          <a:xfrm>
            <a:off x="14564034" y="2501048"/>
            <a:ext cx="2672719" cy="462279"/>
          </a:xfrm>
          <a:prstGeom prst="rect">
            <a:avLst/>
          </a:prstGeom>
        </p:spPr>
        <p:txBody>
          <a:bodyPr lIns="0" tIns="0" rIns="0" bIns="0" rtlCol="0" anchor="t">
            <a:spAutoFit/>
          </a:bodyPr>
          <a:lstStyle/>
          <a:p>
            <a:pPr marL="0" lvl="0" indent="0" algn="ctr">
              <a:lnSpc>
                <a:spcPts val="1820"/>
              </a:lnSpc>
              <a:spcBef>
                <a:spcPct val="0"/>
              </a:spcBef>
            </a:pPr>
            <a:r>
              <a:rPr lang="en-US" sz="1300">
                <a:solidFill>
                  <a:srgbClr val="03209B"/>
                </a:solidFill>
                <a:latin typeface="Brice RegularSemiExpanded"/>
                <a:ea typeface="Brice RegularSemiExpanded"/>
                <a:cs typeface="Brice RegularSemiExpanded"/>
                <a:sym typeface="Brice RegularSemiExpanded"/>
              </a:rPr>
              <a:t>Implementation &amp; MONITORING</a:t>
            </a:r>
          </a:p>
        </p:txBody>
      </p:sp>
      <p:sp>
        <p:nvSpPr>
          <p:cNvPr id="89" name="TextBox 89"/>
          <p:cNvSpPr txBox="1"/>
          <p:nvPr/>
        </p:nvSpPr>
        <p:spPr>
          <a:xfrm>
            <a:off x="14475005" y="3521732"/>
            <a:ext cx="2801722" cy="1522468"/>
          </a:xfrm>
          <a:prstGeom prst="rect">
            <a:avLst/>
          </a:prstGeom>
        </p:spPr>
        <p:txBody>
          <a:bodyPr lIns="0" tIns="0" rIns="0" bIns="0" rtlCol="0" anchor="t">
            <a:spAutoFit/>
          </a:bodyPr>
          <a:lstStyle/>
          <a:p>
            <a:pPr marL="41529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BitLocker USB distribution</a:t>
            </a:r>
          </a:p>
          <a:p>
            <a:pPr marL="415290" lvl="1" indent="-285750" algn="l">
              <a:lnSpc>
                <a:spcPct val="150000"/>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Will not work if not a company computer</a:t>
            </a:r>
          </a:p>
          <a:p>
            <a:pPr algn="l">
              <a:lnSpc>
                <a:spcPct val="150000"/>
              </a:lnSpc>
            </a:pPr>
            <a:endParaRPr lang="en-US" sz="1350" dirty="0">
              <a:solidFill>
                <a:srgbClr val="000000"/>
              </a:solidFill>
              <a:latin typeface="Clear Sans Regular" panose="020B0604020202020204" charset="0"/>
              <a:ea typeface="Clear Sans Regular"/>
              <a:cs typeface="Clear Sans Regular" panose="020B0604020202020204" charset="0"/>
              <a:sym typeface="Clear Sans Regular"/>
            </a:endParaRPr>
          </a:p>
          <a:p>
            <a:pPr algn="l">
              <a:lnSpc>
                <a:spcPct val="150000"/>
              </a:lnSpc>
            </a:pPr>
            <a:endParaRPr lang="en-US" sz="1350" dirty="0">
              <a:solidFill>
                <a:srgbClr val="000000"/>
              </a:solidFill>
              <a:latin typeface="Clear Sans Regular" panose="020B0604020202020204" charset="0"/>
              <a:ea typeface="Clear Sans Regular"/>
              <a:cs typeface="Clear Sans Regular" panose="020B0604020202020204" charset="0"/>
              <a:sym typeface="Clear Sans Regular"/>
            </a:endParaRPr>
          </a:p>
        </p:txBody>
      </p:sp>
      <p:sp>
        <p:nvSpPr>
          <p:cNvPr id="90" name="TextBox 90"/>
          <p:cNvSpPr txBox="1"/>
          <p:nvPr/>
        </p:nvSpPr>
        <p:spPr>
          <a:xfrm>
            <a:off x="7226960" y="4895324"/>
            <a:ext cx="3289528" cy="1522468"/>
          </a:xfrm>
          <a:prstGeom prst="rect">
            <a:avLst/>
          </a:prstGeom>
        </p:spPr>
        <p:txBody>
          <a:bodyPr wrap="square" lIns="0" tIns="0" rIns="0" bIns="0" rtlCol="0" anchor="t">
            <a:spAutoFit/>
          </a:bodyPr>
          <a:lstStyle/>
          <a:p>
            <a:pPr marL="397764" lvl="1" indent="-285750" algn="l">
              <a:lnSpc>
                <a:spcPct val="150000"/>
              </a:lnSpc>
              <a:buFont typeface="Arial" panose="020B0604020202020204" pitchFamily="34" charset="0"/>
              <a:buChar char="•"/>
            </a:pPr>
            <a:r>
              <a:rPr lang="en-US" sz="1300" dirty="0">
                <a:solidFill>
                  <a:srgbClr val="000000"/>
                </a:solidFill>
                <a:latin typeface="Clear Sans Regular" panose="020B0604020202020204" charset="0"/>
                <a:ea typeface="Clear Sans Regular"/>
                <a:cs typeface="Clear Sans Regular" panose="020B0604020202020204" charset="0"/>
                <a:sym typeface="Clear Sans Regular"/>
              </a:rPr>
              <a:t>Manage identities and credentials for users, services, and hardware.</a:t>
            </a:r>
          </a:p>
          <a:p>
            <a:pPr marL="397764" lvl="1" indent="-285750" algn="l">
              <a:lnSpc>
                <a:spcPct val="150000"/>
              </a:lnSpc>
              <a:buFont typeface="Arial" panose="020B0604020202020204" pitchFamily="34" charset="0"/>
              <a:buChar char="•"/>
            </a:pPr>
            <a:r>
              <a:rPr lang="en-US" sz="1300" dirty="0">
                <a:solidFill>
                  <a:srgbClr val="000000"/>
                </a:solidFill>
                <a:latin typeface="Clear Sans Regular" panose="020B0604020202020204" charset="0"/>
                <a:ea typeface="Clear Sans Regular"/>
                <a:cs typeface="Clear Sans Regular" panose="020B0604020202020204" charset="0"/>
                <a:sym typeface="Clear Sans Regular"/>
              </a:rPr>
              <a:t>Users, services, and hardware are authenticated</a:t>
            </a:r>
          </a:p>
          <a:p>
            <a:pPr marL="377398" lvl="1" indent="-285750" algn="l">
              <a:lnSpc>
                <a:spcPct val="150000"/>
              </a:lnSpc>
              <a:buFont typeface="Arial" panose="020B0604020202020204" pitchFamily="34" charset="0"/>
              <a:buChar char="•"/>
            </a:pPr>
            <a:r>
              <a:rPr lang="en-US" sz="1300" dirty="0">
                <a:solidFill>
                  <a:srgbClr val="000000"/>
                </a:solidFill>
                <a:latin typeface="Clear Sans Regular" panose="020B0604020202020204" charset="0"/>
                <a:ea typeface="Clear Sans Regular"/>
                <a:cs typeface="Clear Sans Regular" panose="020B0604020202020204" charset="0"/>
                <a:sym typeface="Clear Sans Regular"/>
              </a:rPr>
              <a:t>Create a privilege policy</a:t>
            </a:r>
          </a:p>
        </p:txBody>
      </p:sp>
      <p:sp>
        <p:nvSpPr>
          <p:cNvPr id="91" name="TextBox 91"/>
          <p:cNvSpPr txBox="1"/>
          <p:nvPr/>
        </p:nvSpPr>
        <p:spPr>
          <a:xfrm>
            <a:off x="14384907" y="6628904"/>
            <a:ext cx="2837991" cy="1295804"/>
          </a:xfrm>
          <a:prstGeom prst="rect">
            <a:avLst/>
          </a:prstGeom>
        </p:spPr>
        <p:txBody>
          <a:bodyPr lIns="0" tIns="0" rIns="0" bIns="0" rtlCol="0" anchor="t">
            <a:spAutoFit/>
          </a:bodyPr>
          <a:lstStyle/>
          <a:p>
            <a:pPr marL="415290" lvl="1" indent="-285750" algn="l">
              <a:lnSpc>
                <a:spcPts val="1679"/>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Set deadlines and timelines for employee security training completion</a:t>
            </a:r>
          </a:p>
          <a:p>
            <a:pPr marL="415290" lvl="1" indent="-285750" algn="l">
              <a:lnSpc>
                <a:spcPts val="1679"/>
              </a:lnSpc>
              <a:buFont typeface="Arial" panose="020B0604020202020204" pitchFamily="34" charset="0"/>
              <a:buChar char="•"/>
            </a:pPr>
            <a:r>
              <a:rPr lang="en-US" sz="1350" dirty="0">
                <a:solidFill>
                  <a:srgbClr val="000000"/>
                </a:solidFill>
                <a:latin typeface="Clear Sans Regular" panose="020B0604020202020204" charset="0"/>
                <a:ea typeface="Clear Sans Regular"/>
                <a:cs typeface="Clear Sans Regular" panose="020B0604020202020204" charset="0"/>
                <a:sym typeface="Clear Sans Regular"/>
              </a:rPr>
              <a:t>Non-completion of training will result in , log-in will be locked until training is complete</a:t>
            </a:r>
          </a:p>
        </p:txBody>
      </p:sp>
      <p:sp>
        <p:nvSpPr>
          <p:cNvPr id="92" name="TextBox 92"/>
          <p:cNvSpPr txBox="1"/>
          <p:nvPr/>
        </p:nvSpPr>
        <p:spPr>
          <a:xfrm>
            <a:off x="14525100" y="8335661"/>
            <a:ext cx="2683264" cy="899221"/>
          </a:xfrm>
          <a:prstGeom prst="rect">
            <a:avLst/>
          </a:prstGeom>
        </p:spPr>
        <p:txBody>
          <a:bodyPr wrap="square" lIns="0" tIns="0" rIns="0" bIns="0" rtlCol="0" anchor="t">
            <a:spAutoFit/>
          </a:bodyPr>
          <a:lstStyle/>
          <a:p>
            <a:pPr marL="411186" lvl="1" indent="-285750">
              <a:lnSpc>
                <a:spcPct val="150000"/>
              </a:lnSpc>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IT and SOC monitor networks daily to ensure secure communication.</a:t>
            </a:r>
          </a:p>
        </p:txBody>
      </p:sp>
      <p:sp>
        <p:nvSpPr>
          <p:cNvPr id="93" name="TextBox 93"/>
          <p:cNvSpPr txBox="1"/>
          <p:nvPr/>
        </p:nvSpPr>
        <p:spPr>
          <a:xfrm>
            <a:off x="1571877" y="3855657"/>
            <a:ext cx="2089149" cy="585780"/>
          </a:xfrm>
          <a:prstGeom prst="rect">
            <a:avLst/>
          </a:prstGeom>
        </p:spPr>
        <p:txBody>
          <a:bodyPr lIns="0" tIns="0" rIns="0" bIns="0" rtlCol="0" anchor="t">
            <a:spAutoFit/>
          </a:bodyPr>
          <a:lstStyle/>
          <a:p>
            <a:pPr algn="l">
              <a:lnSpc>
                <a:spcPts val="2362"/>
              </a:lnSpc>
              <a:spcBef>
                <a:spcPct val="0"/>
              </a:spcBef>
            </a:pPr>
            <a:r>
              <a:rPr lang="en-US" sz="1687" dirty="0">
                <a:solidFill>
                  <a:srgbClr val="03209B"/>
                </a:solidFill>
                <a:latin typeface="Brice RegularSemiExpanded"/>
                <a:ea typeface="Brice RegularSemiExpanded"/>
                <a:cs typeface="Brice RegularSemiExpanded"/>
                <a:sym typeface="Brice RegularSemiExpanded"/>
              </a:rPr>
              <a:t>Sensitive client data on a USB</a:t>
            </a:r>
          </a:p>
        </p:txBody>
      </p:sp>
      <p:sp>
        <p:nvSpPr>
          <p:cNvPr id="94" name="TextBox 94"/>
          <p:cNvSpPr txBox="1"/>
          <p:nvPr/>
        </p:nvSpPr>
        <p:spPr>
          <a:xfrm>
            <a:off x="17121735" y="93304"/>
            <a:ext cx="1166265"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05.</a:t>
            </a:r>
          </a:p>
        </p:txBody>
      </p:sp>
      <p:sp>
        <p:nvSpPr>
          <p:cNvPr id="98" name="Rectangle 4">
            <a:extLst>
              <a:ext uri="{FF2B5EF4-FFF2-40B4-BE49-F238E27FC236}">
                <a16:creationId xmlns:a16="http://schemas.microsoft.com/office/drawing/2014/main" id="{7A7ED74A-2DB9-855F-73D5-066E1BAB67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0" name="TextBox 99">
            <a:extLst>
              <a:ext uri="{FF2B5EF4-FFF2-40B4-BE49-F238E27FC236}">
                <a16:creationId xmlns:a16="http://schemas.microsoft.com/office/drawing/2014/main" id="{8E8C78C2-EDA7-25D6-79B8-1831D365961E}"/>
              </a:ext>
            </a:extLst>
          </p:cNvPr>
          <p:cNvSpPr txBox="1"/>
          <p:nvPr/>
        </p:nvSpPr>
        <p:spPr>
          <a:xfrm>
            <a:off x="4188141" y="8148085"/>
            <a:ext cx="3002341" cy="1338828"/>
          </a:xfrm>
          <a:prstGeom prst="rect">
            <a:avLst/>
          </a:prstGeom>
          <a:noFill/>
        </p:spPr>
        <p:txBody>
          <a:bodyPr wrap="square">
            <a:spAutoFit/>
          </a:bodyPr>
          <a:lstStyle/>
          <a:p>
            <a:pPr marL="285750" indent="-285750">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Personal devices connecting to external networks risk virus infections.</a:t>
            </a:r>
          </a:p>
          <a:p>
            <a:pPr marL="285750" indent="-285750">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Stolen devices outside the workplace expose sensitive company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612373" y="3456532"/>
            <a:ext cx="3411220" cy="1339762"/>
            <a:chOff x="0" y="0"/>
            <a:chExt cx="1034750" cy="406400"/>
          </a:xfrm>
        </p:grpSpPr>
        <p:sp>
          <p:nvSpPr>
            <p:cNvPr id="3" name="Freeform 3">
              <a:extLst>
                <a:ext uri="{C183D7F6-B498-43B3-948B-1728B52AA6E4}">
                  <adec:decorative xmlns:adec="http://schemas.microsoft.com/office/drawing/2017/decorative" val="1"/>
                </a:ext>
              </a:extLst>
            </p:cNvPr>
            <p:cNvSpPr/>
            <p:nvPr/>
          </p:nvSpPr>
          <p:spPr>
            <a:xfrm>
              <a:off x="17780" y="22860"/>
              <a:ext cx="1009351" cy="360680"/>
            </a:xfrm>
            <a:custGeom>
              <a:avLst/>
              <a:gdLst/>
              <a:ahLst/>
              <a:cxnLst/>
              <a:rect l="l" t="t" r="r" b="b"/>
              <a:pathLst>
                <a:path w="1009351" h="360680">
                  <a:moveTo>
                    <a:pt x="1009351" y="180340"/>
                  </a:moveTo>
                  <a:cubicBezTo>
                    <a:pt x="1009351" y="81280"/>
                    <a:pt x="929341" y="0"/>
                    <a:pt x="829010" y="0"/>
                  </a:cubicBezTo>
                  <a:lnTo>
                    <a:pt x="172720" y="0"/>
                  </a:lnTo>
                  <a:lnTo>
                    <a:pt x="172720" y="1270"/>
                  </a:lnTo>
                  <a:cubicBezTo>
                    <a:pt x="76200" y="5080"/>
                    <a:pt x="0" y="83820"/>
                    <a:pt x="0" y="180340"/>
                  </a:cubicBezTo>
                  <a:cubicBezTo>
                    <a:pt x="0" y="276860"/>
                    <a:pt x="77470" y="355600"/>
                    <a:pt x="172720" y="359410"/>
                  </a:cubicBezTo>
                  <a:lnTo>
                    <a:pt x="172720" y="360680"/>
                  </a:lnTo>
                  <a:lnTo>
                    <a:pt x="829010" y="360680"/>
                  </a:lnTo>
                  <a:cubicBezTo>
                    <a:pt x="928070" y="360680"/>
                    <a:pt x="1009351" y="279400"/>
                    <a:pt x="1009351" y="180340"/>
                  </a:cubicBezTo>
                  <a:close/>
                </a:path>
              </a:pathLst>
            </a:custGeom>
            <a:solidFill>
              <a:srgbClr val="B4F2BC"/>
            </a:solidFill>
          </p:spPr>
          <p:txBody>
            <a:bodyPr/>
            <a:lstStyle/>
            <a:p>
              <a:endParaRPr lang="en-US"/>
            </a:p>
          </p:txBody>
        </p:sp>
      </p:grpSp>
      <p:grpSp>
        <p:nvGrpSpPr>
          <p:cNvPr id="4" name="Group 4"/>
          <p:cNvGrpSpPr/>
          <p:nvPr/>
        </p:nvGrpSpPr>
        <p:grpSpPr>
          <a:xfrm>
            <a:off x="612373" y="5022599"/>
            <a:ext cx="3144520" cy="1339762"/>
            <a:chOff x="0" y="0"/>
            <a:chExt cx="953850" cy="406400"/>
          </a:xfrm>
        </p:grpSpPr>
        <p:sp>
          <p:nvSpPr>
            <p:cNvPr id="5" name="Freeform 5">
              <a:extLst>
                <a:ext uri="{C183D7F6-B498-43B3-948B-1728B52AA6E4}">
                  <adec:decorative xmlns:adec="http://schemas.microsoft.com/office/drawing/2017/decorative" val="1"/>
                </a:ext>
              </a:extLst>
            </p:cNvPr>
            <p:cNvSpPr/>
            <p:nvPr/>
          </p:nvSpPr>
          <p:spPr>
            <a:xfrm>
              <a:off x="17780" y="22860"/>
              <a:ext cx="928450" cy="360680"/>
            </a:xfrm>
            <a:custGeom>
              <a:avLst/>
              <a:gdLst/>
              <a:ahLst/>
              <a:cxnLst/>
              <a:rect l="l" t="t" r="r" b="b"/>
              <a:pathLst>
                <a:path w="928450" h="360680">
                  <a:moveTo>
                    <a:pt x="928450" y="180340"/>
                  </a:moveTo>
                  <a:cubicBezTo>
                    <a:pt x="928450" y="81280"/>
                    <a:pt x="848441" y="0"/>
                    <a:pt x="748110" y="0"/>
                  </a:cubicBezTo>
                  <a:lnTo>
                    <a:pt x="172720" y="0"/>
                  </a:lnTo>
                  <a:lnTo>
                    <a:pt x="172720" y="1270"/>
                  </a:lnTo>
                  <a:cubicBezTo>
                    <a:pt x="76200" y="5080"/>
                    <a:pt x="0" y="83820"/>
                    <a:pt x="0" y="180340"/>
                  </a:cubicBezTo>
                  <a:cubicBezTo>
                    <a:pt x="0" y="276860"/>
                    <a:pt x="77470" y="355600"/>
                    <a:pt x="172720" y="359410"/>
                  </a:cubicBezTo>
                  <a:lnTo>
                    <a:pt x="172720" y="360680"/>
                  </a:lnTo>
                  <a:lnTo>
                    <a:pt x="748110" y="360680"/>
                  </a:lnTo>
                  <a:cubicBezTo>
                    <a:pt x="847170" y="360680"/>
                    <a:pt x="928450" y="279400"/>
                    <a:pt x="928450" y="180340"/>
                  </a:cubicBezTo>
                  <a:close/>
                </a:path>
              </a:pathLst>
            </a:custGeom>
            <a:solidFill>
              <a:srgbClr val="B4F2BC"/>
            </a:solidFill>
          </p:spPr>
          <p:txBody>
            <a:bodyPr/>
            <a:lstStyle/>
            <a:p>
              <a:endParaRPr lang="en-US"/>
            </a:p>
          </p:txBody>
        </p:sp>
      </p:grpSp>
      <p:grpSp>
        <p:nvGrpSpPr>
          <p:cNvPr id="6" name="Group 6"/>
          <p:cNvGrpSpPr/>
          <p:nvPr/>
        </p:nvGrpSpPr>
        <p:grpSpPr>
          <a:xfrm>
            <a:off x="612373" y="6612340"/>
            <a:ext cx="3144520" cy="1339762"/>
            <a:chOff x="0" y="0"/>
            <a:chExt cx="953850" cy="406400"/>
          </a:xfrm>
        </p:grpSpPr>
        <p:sp>
          <p:nvSpPr>
            <p:cNvPr id="7" name="Freeform 7">
              <a:extLst>
                <a:ext uri="{C183D7F6-B498-43B3-948B-1728B52AA6E4}">
                  <adec:decorative xmlns:adec="http://schemas.microsoft.com/office/drawing/2017/decorative" val="1"/>
                </a:ext>
              </a:extLst>
            </p:cNvPr>
            <p:cNvSpPr/>
            <p:nvPr/>
          </p:nvSpPr>
          <p:spPr>
            <a:xfrm>
              <a:off x="17780" y="22860"/>
              <a:ext cx="928450" cy="360680"/>
            </a:xfrm>
            <a:custGeom>
              <a:avLst/>
              <a:gdLst/>
              <a:ahLst/>
              <a:cxnLst/>
              <a:rect l="l" t="t" r="r" b="b"/>
              <a:pathLst>
                <a:path w="928450" h="360680">
                  <a:moveTo>
                    <a:pt x="928450" y="180340"/>
                  </a:moveTo>
                  <a:cubicBezTo>
                    <a:pt x="928450" y="81280"/>
                    <a:pt x="848441" y="0"/>
                    <a:pt x="748110" y="0"/>
                  </a:cubicBezTo>
                  <a:lnTo>
                    <a:pt x="172720" y="0"/>
                  </a:lnTo>
                  <a:lnTo>
                    <a:pt x="172720" y="1270"/>
                  </a:lnTo>
                  <a:cubicBezTo>
                    <a:pt x="76200" y="5080"/>
                    <a:pt x="0" y="83820"/>
                    <a:pt x="0" y="180340"/>
                  </a:cubicBezTo>
                  <a:cubicBezTo>
                    <a:pt x="0" y="276860"/>
                    <a:pt x="77470" y="355600"/>
                    <a:pt x="172720" y="359410"/>
                  </a:cubicBezTo>
                  <a:lnTo>
                    <a:pt x="172720" y="360680"/>
                  </a:lnTo>
                  <a:lnTo>
                    <a:pt x="748110" y="360680"/>
                  </a:lnTo>
                  <a:cubicBezTo>
                    <a:pt x="847170" y="360680"/>
                    <a:pt x="928450" y="279400"/>
                    <a:pt x="928450" y="180340"/>
                  </a:cubicBezTo>
                  <a:close/>
                </a:path>
              </a:pathLst>
            </a:custGeom>
            <a:solidFill>
              <a:srgbClr val="B4F2BC"/>
            </a:solidFill>
          </p:spPr>
          <p:txBody>
            <a:bodyPr/>
            <a:lstStyle/>
            <a:p>
              <a:endParaRPr lang="en-US"/>
            </a:p>
          </p:txBody>
        </p:sp>
      </p:grpSp>
      <p:grpSp>
        <p:nvGrpSpPr>
          <p:cNvPr id="8" name="Group 8"/>
          <p:cNvGrpSpPr/>
          <p:nvPr/>
        </p:nvGrpSpPr>
        <p:grpSpPr>
          <a:xfrm>
            <a:off x="612373" y="8191935"/>
            <a:ext cx="2960459" cy="1339762"/>
            <a:chOff x="0" y="0"/>
            <a:chExt cx="898018" cy="406400"/>
          </a:xfrm>
        </p:grpSpPr>
        <p:sp>
          <p:nvSpPr>
            <p:cNvPr id="9" name="Freeform 9">
              <a:extLst>
                <a:ext uri="{C183D7F6-B498-43B3-948B-1728B52AA6E4}">
                  <adec:decorative xmlns:adec="http://schemas.microsoft.com/office/drawing/2017/decorative" val="1"/>
                </a:ext>
              </a:extLst>
            </p:cNvPr>
            <p:cNvSpPr/>
            <p:nvPr/>
          </p:nvSpPr>
          <p:spPr>
            <a:xfrm>
              <a:off x="17780" y="22860"/>
              <a:ext cx="872618" cy="360680"/>
            </a:xfrm>
            <a:custGeom>
              <a:avLst/>
              <a:gdLst/>
              <a:ahLst/>
              <a:cxnLst/>
              <a:rect l="l" t="t" r="r" b="b"/>
              <a:pathLst>
                <a:path w="872618" h="360680">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B4F2BC"/>
            </a:solidFill>
          </p:spPr>
          <p:txBody>
            <a:bodyPr/>
            <a:lstStyle/>
            <a:p>
              <a:endParaRPr lang="en-US"/>
            </a:p>
          </p:txBody>
        </p:sp>
      </p:grpSp>
      <p:sp>
        <p:nvSpPr>
          <p:cNvPr id="10" name="AutoShape 10">
            <a:extLst>
              <a:ext uri="{C183D7F6-B498-43B3-948B-1728B52AA6E4}">
                <adec:decorative xmlns:adec="http://schemas.microsoft.com/office/drawing/2017/decorative" val="1"/>
              </a:ext>
            </a:extLst>
          </p:cNvPr>
          <p:cNvSpPr/>
          <p:nvPr/>
        </p:nvSpPr>
        <p:spPr>
          <a:xfrm>
            <a:off x="-285714" y="-272582"/>
            <a:ext cx="18859427" cy="2150437"/>
          </a:xfrm>
          <a:prstGeom prst="rect">
            <a:avLst/>
          </a:prstGeom>
          <a:solidFill>
            <a:srgbClr val="03209B"/>
          </a:solidFill>
        </p:spPr>
        <p:txBody>
          <a:bodyPr/>
          <a:lstStyle/>
          <a:p>
            <a:endParaRPr lang="en-US"/>
          </a:p>
        </p:txBody>
      </p:sp>
      <p:sp>
        <p:nvSpPr>
          <p:cNvPr id="11" name="AutoShape 11"/>
          <p:cNvSpPr/>
          <p:nvPr/>
        </p:nvSpPr>
        <p:spPr>
          <a:xfrm>
            <a:off x="662069" y="1030653"/>
            <a:ext cx="2144168" cy="0"/>
          </a:xfrm>
          <a:prstGeom prst="line">
            <a:avLst/>
          </a:prstGeom>
          <a:ln w="685800" cap="rnd">
            <a:solidFill>
              <a:srgbClr val="B4F2BC"/>
            </a:solidFill>
            <a:prstDash val="solid"/>
            <a:headEnd type="none" w="sm" len="sm"/>
            <a:tailEnd type="none" w="sm" len="sm"/>
          </a:ln>
        </p:spPr>
        <p:txBody>
          <a:bodyPr/>
          <a:lstStyle/>
          <a:p>
            <a:endParaRPr lang="en-US"/>
          </a:p>
        </p:txBody>
      </p:sp>
      <p:grpSp>
        <p:nvGrpSpPr>
          <p:cNvPr id="12" name="Group 12"/>
          <p:cNvGrpSpPr/>
          <p:nvPr/>
        </p:nvGrpSpPr>
        <p:grpSpPr>
          <a:xfrm>
            <a:off x="4023593" y="3416346"/>
            <a:ext cx="3149129" cy="1413369"/>
            <a:chOff x="0" y="0"/>
            <a:chExt cx="2521067" cy="1131487"/>
          </a:xfrm>
        </p:grpSpPr>
        <p:sp>
          <p:nvSpPr>
            <p:cNvPr id="13" name="Freeform 13">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14" name="Group 14"/>
          <p:cNvGrpSpPr/>
          <p:nvPr/>
        </p:nvGrpSpPr>
        <p:grpSpPr>
          <a:xfrm>
            <a:off x="4023593" y="4985796"/>
            <a:ext cx="3149129" cy="1413369"/>
            <a:chOff x="0" y="0"/>
            <a:chExt cx="2521067" cy="1131487"/>
          </a:xfrm>
        </p:grpSpPr>
        <p:sp>
          <p:nvSpPr>
            <p:cNvPr id="15" name="Freeform 15">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16" name="Group 16"/>
          <p:cNvGrpSpPr/>
          <p:nvPr/>
        </p:nvGrpSpPr>
        <p:grpSpPr>
          <a:xfrm>
            <a:off x="4023593" y="6583293"/>
            <a:ext cx="3149129" cy="1413369"/>
            <a:chOff x="0" y="0"/>
            <a:chExt cx="2521067" cy="1131487"/>
          </a:xfrm>
        </p:grpSpPr>
        <p:sp>
          <p:nvSpPr>
            <p:cNvPr id="17" name="Freeform 17">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18" name="Group 18"/>
          <p:cNvGrpSpPr/>
          <p:nvPr/>
        </p:nvGrpSpPr>
        <p:grpSpPr>
          <a:xfrm>
            <a:off x="4019394" y="8073941"/>
            <a:ext cx="3149129" cy="1413369"/>
            <a:chOff x="0" y="0"/>
            <a:chExt cx="2521067" cy="1131487"/>
          </a:xfrm>
        </p:grpSpPr>
        <p:sp>
          <p:nvSpPr>
            <p:cNvPr id="19" name="Freeform 19">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0" name="Group 20"/>
          <p:cNvGrpSpPr/>
          <p:nvPr/>
        </p:nvGrpSpPr>
        <p:grpSpPr>
          <a:xfrm>
            <a:off x="7444747" y="3416346"/>
            <a:ext cx="3149129" cy="1413369"/>
            <a:chOff x="0" y="0"/>
            <a:chExt cx="2521067" cy="1131487"/>
          </a:xfrm>
        </p:grpSpPr>
        <p:sp>
          <p:nvSpPr>
            <p:cNvPr id="21" name="Freeform 21">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2" name="Group 22"/>
          <p:cNvGrpSpPr/>
          <p:nvPr/>
        </p:nvGrpSpPr>
        <p:grpSpPr>
          <a:xfrm>
            <a:off x="7444747" y="4985796"/>
            <a:ext cx="3149129" cy="1413369"/>
            <a:chOff x="0" y="0"/>
            <a:chExt cx="2521067" cy="1131487"/>
          </a:xfrm>
        </p:grpSpPr>
        <p:sp>
          <p:nvSpPr>
            <p:cNvPr id="23" name="Freeform 23">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4" name="Group 24"/>
          <p:cNvGrpSpPr/>
          <p:nvPr/>
        </p:nvGrpSpPr>
        <p:grpSpPr>
          <a:xfrm>
            <a:off x="7444747" y="6583293"/>
            <a:ext cx="3149129" cy="1413369"/>
            <a:chOff x="0" y="0"/>
            <a:chExt cx="2521067" cy="1131487"/>
          </a:xfrm>
        </p:grpSpPr>
        <p:sp>
          <p:nvSpPr>
            <p:cNvPr id="25" name="Freeform 25">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6" name="Group 26"/>
          <p:cNvGrpSpPr/>
          <p:nvPr/>
        </p:nvGrpSpPr>
        <p:grpSpPr>
          <a:xfrm>
            <a:off x="7444747" y="8155131"/>
            <a:ext cx="3149129" cy="1413369"/>
            <a:chOff x="0" y="0"/>
            <a:chExt cx="2521067" cy="1131487"/>
          </a:xfrm>
        </p:grpSpPr>
        <p:sp>
          <p:nvSpPr>
            <p:cNvPr id="27" name="Freeform 27">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28" name="Group 28"/>
          <p:cNvGrpSpPr/>
          <p:nvPr/>
        </p:nvGrpSpPr>
        <p:grpSpPr>
          <a:xfrm>
            <a:off x="10863690" y="3416346"/>
            <a:ext cx="3149129" cy="1413369"/>
            <a:chOff x="0" y="0"/>
            <a:chExt cx="2521067" cy="1131487"/>
          </a:xfrm>
        </p:grpSpPr>
        <p:sp>
          <p:nvSpPr>
            <p:cNvPr id="29" name="Freeform 29">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0" name="Group 30"/>
          <p:cNvGrpSpPr/>
          <p:nvPr/>
        </p:nvGrpSpPr>
        <p:grpSpPr>
          <a:xfrm>
            <a:off x="10863690" y="4985796"/>
            <a:ext cx="3149129" cy="1413369"/>
            <a:chOff x="0" y="0"/>
            <a:chExt cx="2521067" cy="1131487"/>
          </a:xfrm>
        </p:grpSpPr>
        <p:sp>
          <p:nvSpPr>
            <p:cNvPr id="31" name="Freeform 31">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2" name="Group 32"/>
          <p:cNvGrpSpPr/>
          <p:nvPr/>
        </p:nvGrpSpPr>
        <p:grpSpPr>
          <a:xfrm>
            <a:off x="10863690" y="6583293"/>
            <a:ext cx="3149129" cy="1413369"/>
            <a:chOff x="0" y="0"/>
            <a:chExt cx="2521067" cy="1131487"/>
          </a:xfrm>
        </p:grpSpPr>
        <p:sp>
          <p:nvSpPr>
            <p:cNvPr id="33" name="Freeform 33">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4" name="Group 34"/>
          <p:cNvGrpSpPr/>
          <p:nvPr/>
        </p:nvGrpSpPr>
        <p:grpSpPr>
          <a:xfrm>
            <a:off x="10863690" y="8155131"/>
            <a:ext cx="3149129" cy="1413369"/>
            <a:chOff x="0" y="0"/>
            <a:chExt cx="2521067" cy="1131487"/>
          </a:xfrm>
        </p:grpSpPr>
        <p:sp>
          <p:nvSpPr>
            <p:cNvPr id="35" name="Freeform 35">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6" name="Group 36"/>
          <p:cNvGrpSpPr/>
          <p:nvPr/>
        </p:nvGrpSpPr>
        <p:grpSpPr>
          <a:xfrm>
            <a:off x="14313191" y="3416346"/>
            <a:ext cx="3149129" cy="1413369"/>
            <a:chOff x="0" y="0"/>
            <a:chExt cx="2521067" cy="1131487"/>
          </a:xfrm>
        </p:grpSpPr>
        <p:sp>
          <p:nvSpPr>
            <p:cNvPr id="37" name="Freeform 37">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38" name="Group 38"/>
          <p:cNvGrpSpPr/>
          <p:nvPr/>
        </p:nvGrpSpPr>
        <p:grpSpPr>
          <a:xfrm>
            <a:off x="14313191" y="4985796"/>
            <a:ext cx="3149129" cy="1413369"/>
            <a:chOff x="0" y="0"/>
            <a:chExt cx="2521067" cy="1131487"/>
          </a:xfrm>
        </p:grpSpPr>
        <p:sp>
          <p:nvSpPr>
            <p:cNvPr id="39" name="Freeform 39">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a:p>
          </p:txBody>
        </p:sp>
      </p:grpSp>
      <p:grpSp>
        <p:nvGrpSpPr>
          <p:cNvPr id="40" name="Group 40"/>
          <p:cNvGrpSpPr/>
          <p:nvPr/>
        </p:nvGrpSpPr>
        <p:grpSpPr>
          <a:xfrm>
            <a:off x="14313191" y="6583293"/>
            <a:ext cx="3149129" cy="1413369"/>
            <a:chOff x="0" y="0"/>
            <a:chExt cx="2521067" cy="1131487"/>
          </a:xfrm>
        </p:grpSpPr>
        <p:sp>
          <p:nvSpPr>
            <p:cNvPr id="41" name="Freeform 41">
              <a:extLst>
                <a:ext uri="{C183D7F6-B498-43B3-948B-1728B52AA6E4}">
                  <adec:decorative xmlns:adec="http://schemas.microsoft.com/office/drawing/2017/decorative" val="1"/>
                </a:ext>
              </a:extLst>
            </p:cNvPr>
            <p:cNvSpPr/>
            <p:nvPr/>
          </p:nvSpPr>
          <p:spPr>
            <a:xfrm>
              <a:off x="0" y="0"/>
              <a:ext cx="2521067" cy="1131487"/>
            </a:xfrm>
            <a:custGeom>
              <a:avLst/>
              <a:gdLst/>
              <a:ahLst/>
              <a:cxnLst/>
              <a:rect l="l" t="t" r="r" b="b"/>
              <a:pathLst>
                <a:path w="2521067" h="1131487">
                  <a:moveTo>
                    <a:pt x="2396607" y="1131487"/>
                  </a:moveTo>
                  <a:lnTo>
                    <a:pt x="124460" y="1131487"/>
                  </a:lnTo>
                  <a:cubicBezTo>
                    <a:pt x="55880" y="1131487"/>
                    <a:pt x="0" y="1075607"/>
                    <a:pt x="0" y="1007027"/>
                  </a:cubicBezTo>
                  <a:lnTo>
                    <a:pt x="0" y="124460"/>
                  </a:lnTo>
                  <a:cubicBezTo>
                    <a:pt x="0" y="55880"/>
                    <a:pt x="55880" y="0"/>
                    <a:pt x="124460" y="0"/>
                  </a:cubicBezTo>
                  <a:lnTo>
                    <a:pt x="2396607" y="0"/>
                  </a:lnTo>
                  <a:cubicBezTo>
                    <a:pt x="2465187" y="0"/>
                    <a:pt x="2521067" y="55880"/>
                    <a:pt x="2521067" y="124460"/>
                  </a:cubicBezTo>
                  <a:lnTo>
                    <a:pt x="2521067" y="1007027"/>
                  </a:lnTo>
                  <a:cubicBezTo>
                    <a:pt x="2521067" y="1075607"/>
                    <a:pt x="2465187" y="1131487"/>
                    <a:pt x="2396607" y="1131487"/>
                  </a:cubicBezTo>
                  <a:close/>
                </a:path>
              </a:pathLst>
            </a:custGeom>
            <a:solidFill>
              <a:srgbClr val="EDF0F2"/>
            </a:solidFill>
          </p:spPr>
          <p:txBody>
            <a:bodyPr/>
            <a:lstStyle/>
            <a:p>
              <a:endParaRPr lang="en-US" dirty="0"/>
            </a:p>
          </p:txBody>
        </p:sp>
      </p:grpSp>
      <p:grpSp>
        <p:nvGrpSpPr>
          <p:cNvPr id="42" name="Group 42"/>
          <p:cNvGrpSpPr/>
          <p:nvPr/>
        </p:nvGrpSpPr>
        <p:grpSpPr>
          <a:xfrm>
            <a:off x="14313191" y="8206212"/>
            <a:ext cx="3187229" cy="1413369"/>
            <a:chOff x="0" y="0"/>
            <a:chExt cx="2521067" cy="1408906"/>
          </a:xfrm>
        </p:grpSpPr>
        <p:sp>
          <p:nvSpPr>
            <p:cNvPr id="43" name="Freeform 43">
              <a:extLst>
                <a:ext uri="{C183D7F6-B498-43B3-948B-1728B52AA6E4}">
                  <adec:decorative xmlns:adec="http://schemas.microsoft.com/office/drawing/2017/decorative" val="1"/>
                </a:ext>
              </a:extLst>
            </p:cNvPr>
            <p:cNvSpPr/>
            <p:nvPr/>
          </p:nvSpPr>
          <p:spPr>
            <a:xfrm>
              <a:off x="0" y="0"/>
              <a:ext cx="2521067" cy="1408906"/>
            </a:xfrm>
            <a:custGeom>
              <a:avLst/>
              <a:gdLst/>
              <a:ahLst/>
              <a:cxnLst/>
              <a:rect l="l" t="t" r="r" b="b"/>
              <a:pathLst>
                <a:path w="2521067" h="1408906">
                  <a:moveTo>
                    <a:pt x="2396607" y="1408906"/>
                  </a:moveTo>
                  <a:lnTo>
                    <a:pt x="124460" y="1408906"/>
                  </a:lnTo>
                  <a:cubicBezTo>
                    <a:pt x="55880" y="1408906"/>
                    <a:pt x="0" y="1353026"/>
                    <a:pt x="0" y="1284446"/>
                  </a:cubicBezTo>
                  <a:lnTo>
                    <a:pt x="0" y="124460"/>
                  </a:lnTo>
                  <a:cubicBezTo>
                    <a:pt x="0" y="55880"/>
                    <a:pt x="55880" y="0"/>
                    <a:pt x="124460" y="0"/>
                  </a:cubicBezTo>
                  <a:lnTo>
                    <a:pt x="2396607" y="0"/>
                  </a:lnTo>
                  <a:cubicBezTo>
                    <a:pt x="2465187" y="0"/>
                    <a:pt x="2521067" y="55880"/>
                    <a:pt x="2521067" y="124460"/>
                  </a:cubicBezTo>
                  <a:lnTo>
                    <a:pt x="2521067" y="1284446"/>
                  </a:lnTo>
                  <a:cubicBezTo>
                    <a:pt x="2521067" y="1353026"/>
                    <a:pt x="2465187" y="1408906"/>
                    <a:pt x="2396607" y="1408906"/>
                  </a:cubicBezTo>
                  <a:close/>
                </a:path>
              </a:pathLst>
            </a:custGeom>
            <a:solidFill>
              <a:srgbClr val="EDF0F2"/>
            </a:solidFill>
          </p:spPr>
          <p:txBody>
            <a:bodyPr/>
            <a:lstStyle/>
            <a:p>
              <a:endParaRPr lang="en-US"/>
            </a:p>
          </p:txBody>
        </p:sp>
      </p:grpSp>
      <p:grpSp>
        <p:nvGrpSpPr>
          <p:cNvPr id="44" name="Group 44"/>
          <p:cNvGrpSpPr/>
          <p:nvPr/>
        </p:nvGrpSpPr>
        <p:grpSpPr>
          <a:xfrm>
            <a:off x="4023593" y="2513457"/>
            <a:ext cx="3149129" cy="561975"/>
            <a:chOff x="0" y="0"/>
            <a:chExt cx="2277336" cy="406400"/>
          </a:xfrm>
        </p:grpSpPr>
        <p:sp>
          <p:nvSpPr>
            <p:cNvPr id="45" name="Freeform 45">
              <a:extLst>
                <a:ext uri="{C183D7F6-B498-43B3-948B-1728B52AA6E4}">
                  <adec:decorative xmlns:adec="http://schemas.microsoft.com/office/drawing/2017/decorative" val="1"/>
                </a:ext>
              </a:extLst>
            </p:cNvPr>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B4F2BC"/>
            </a:solidFill>
          </p:spPr>
          <p:txBody>
            <a:bodyPr/>
            <a:lstStyle/>
            <a:p>
              <a:endParaRPr lang="en-US"/>
            </a:p>
          </p:txBody>
        </p:sp>
      </p:grpSp>
      <p:grpSp>
        <p:nvGrpSpPr>
          <p:cNvPr id="46" name="Group 46"/>
          <p:cNvGrpSpPr/>
          <p:nvPr/>
        </p:nvGrpSpPr>
        <p:grpSpPr>
          <a:xfrm>
            <a:off x="7470875" y="2513457"/>
            <a:ext cx="3149129" cy="561975"/>
            <a:chOff x="0" y="0"/>
            <a:chExt cx="2277336" cy="406400"/>
          </a:xfrm>
        </p:grpSpPr>
        <p:sp>
          <p:nvSpPr>
            <p:cNvPr id="47" name="Freeform 47">
              <a:extLst>
                <a:ext uri="{C183D7F6-B498-43B3-948B-1728B52AA6E4}">
                  <adec:decorative xmlns:adec="http://schemas.microsoft.com/office/drawing/2017/decorative" val="1"/>
                </a:ext>
              </a:extLst>
            </p:cNvPr>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B4F2BC"/>
            </a:solidFill>
          </p:spPr>
          <p:txBody>
            <a:bodyPr/>
            <a:lstStyle/>
            <a:p>
              <a:endParaRPr lang="en-US"/>
            </a:p>
          </p:txBody>
        </p:sp>
      </p:grpSp>
      <p:grpSp>
        <p:nvGrpSpPr>
          <p:cNvPr id="48" name="Group 48"/>
          <p:cNvGrpSpPr/>
          <p:nvPr/>
        </p:nvGrpSpPr>
        <p:grpSpPr>
          <a:xfrm>
            <a:off x="10863690" y="2513457"/>
            <a:ext cx="3149129" cy="561975"/>
            <a:chOff x="0" y="0"/>
            <a:chExt cx="2277336" cy="406400"/>
          </a:xfrm>
        </p:grpSpPr>
        <p:sp>
          <p:nvSpPr>
            <p:cNvPr id="49" name="Freeform 49">
              <a:extLst>
                <a:ext uri="{C183D7F6-B498-43B3-948B-1728B52AA6E4}">
                  <adec:decorative xmlns:adec="http://schemas.microsoft.com/office/drawing/2017/decorative" val="1"/>
                </a:ext>
              </a:extLst>
            </p:cNvPr>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B4F2BC"/>
            </a:solidFill>
          </p:spPr>
          <p:txBody>
            <a:bodyPr/>
            <a:lstStyle/>
            <a:p>
              <a:endParaRPr lang="en-US"/>
            </a:p>
          </p:txBody>
        </p:sp>
      </p:grpSp>
      <p:grpSp>
        <p:nvGrpSpPr>
          <p:cNvPr id="50" name="Group 50"/>
          <p:cNvGrpSpPr/>
          <p:nvPr/>
        </p:nvGrpSpPr>
        <p:grpSpPr>
          <a:xfrm>
            <a:off x="14313191" y="2513457"/>
            <a:ext cx="3149129" cy="561975"/>
            <a:chOff x="0" y="0"/>
            <a:chExt cx="2277336" cy="406400"/>
          </a:xfrm>
        </p:grpSpPr>
        <p:sp>
          <p:nvSpPr>
            <p:cNvPr id="51" name="Freeform 51">
              <a:extLst>
                <a:ext uri="{C183D7F6-B498-43B3-948B-1728B52AA6E4}">
                  <adec:decorative xmlns:adec="http://schemas.microsoft.com/office/drawing/2017/decorative" val="1"/>
                </a:ext>
              </a:extLst>
            </p:cNvPr>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B4F2BC"/>
            </a:solidFill>
          </p:spPr>
          <p:txBody>
            <a:bodyPr/>
            <a:lstStyle/>
            <a:p>
              <a:endParaRPr lang="en-US"/>
            </a:p>
          </p:txBody>
        </p:sp>
      </p:grpSp>
      <p:sp>
        <p:nvSpPr>
          <p:cNvPr id="52" name="TextBox 52"/>
          <p:cNvSpPr txBox="1"/>
          <p:nvPr/>
        </p:nvSpPr>
        <p:spPr>
          <a:xfrm>
            <a:off x="4287925" y="2605532"/>
            <a:ext cx="2672719" cy="358775"/>
          </a:xfrm>
          <a:prstGeom prst="rect">
            <a:avLst/>
          </a:prstGeom>
        </p:spPr>
        <p:txBody>
          <a:bodyPr lIns="0" tIns="0" rIns="0" bIns="0" rtlCol="0" anchor="t">
            <a:spAutoFit/>
          </a:bodyPr>
          <a:lstStyle/>
          <a:p>
            <a:pPr algn="ctr">
              <a:lnSpc>
                <a:spcPts val="2800"/>
              </a:lnSpc>
              <a:spcBef>
                <a:spcPct val="0"/>
              </a:spcBef>
            </a:pPr>
            <a:r>
              <a:rPr lang="en-US" sz="2000">
                <a:solidFill>
                  <a:srgbClr val="03209B"/>
                </a:solidFill>
                <a:latin typeface="Brice RegularSemiExpanded"/>
                <a:ea typeface="Brice RegularSemiExpanded"/>
                <a:cs typeface="Brice RegularSemiExpanded"/>
                <a:sym typeface="Brice RegularSemiExpanded"/>
              </a:rPr>
              <a:t>RISK</a:t>
            </a:r>
          </a:p>
        </p:txBody>
      </p:sp>
      <p:sp>
        <p:nvSpPr>
          <p:cNvPr id="53" name="TextBox 53"/>
          <p:cNvSpPr txBox="1"/>
          <p:nvPr/>
        </p:nvSpPr>
        <p:spPr>
          <a:xfrm>
            <a:off x="1444939" y="3623085"/>
            <a:ext cx="2378629" cy="993214"/>
          </a:xfrm>
          <a:prstGeom prst="rect">
            <a:avLst/>
          </a:prstGeom>
        </p:spPr>
        <p:txBody>
          <a:bodyPr lIns="0" tIns="0" rIns="0" bIns="0" rtlCol="0" anchor="t">
            <a:spAutoFit/>
          </a:bodyPr>
          <a:lstStyle/>
          <a:p>
            <a:pPr algn="l">
              <a:lnSpc>
                <a:spcPts val="1955"/>
              </a:lnSpc>
              <a:spcBef>
                <a:spcPct val="0"/>
              </a:spcBef>
            </a:pPr>
            <a:r>
              <a:rPr lang="en-US" sz="1397">
                <a:solidFill>
                  <a:srgbClr val="03209B"/>
                </a:solidFill>
                <a:latin typeface="Brice SemiExpanded Bold"/>
                <a:ea typeface="Brice SemiExpanded Bold"/>
                <a:cs typeface="Brice SemiExpanded Bold"/>
                <a:sym typeface="Brice SemiExpanded Bold"/>
              </a:rPr>
              <a:t>Active user accounts 30 days beyond employment separation</a:t>
            </a:r>
          </a:p>
        </p:txBody>
      </p:sp>
      <p:sp>
        <p:nvSpPr>
          <p:cNvPr id="54" name="TextBox 54"/>
          <p:cNvSpPr txBox="1"/>
          <p:nvPr/>
        </p:nvSpPr>
        <p:spPr>
          <a:xfrm>
            <a:off x="1521139" y="5343667"/>
            <a:ext cx="2051694" cy="778818"/>
          </a:xfrm>
          <a:prstGeom prst="rect">
            <a:avLst/>
          </a:prstGeom>
        </p:spPr>
        <p:txBody>
          <a:bodyPr lIns="0" tIns="0" rIns="0" bIns="0" rtlCol="0" anchor="t">
            <a:spAutoFit/>
          </a:bodyPr>
          <a:lstStyle/>
          <a:p>
            <a:pPr algn="l">
              <a:lnSpc>
                <a:spcPts val="2120"/>
              </a:lnSpc>
              <a:spcBef>
                <a:spcPct val="0"/>
              </a:spcBef>
            </a:pPr>
            <a:r>
              <a:rPr lang="en-US" sz="1514" dirty="0">
                <a:solidFill>
                  <a:srgbClr val="03209B"/>
                </a:solidFill>
                <a:latin typeface="Brice RegularSemiExpanded"/>
                <a:ea typeface="Brice RegularSemiExpanded"/>
                <a:cs typeface="Brice RegularSemiExpanded"/>
                <a:sym typeface="Brice RegularSemiExpanded"/>
              </a:rPr>
              <a:t>Generic Accounts stored in database</a:t>
            </a:r>
          </a:p>
        </p:txBody>
      </p:sp>
      <p:sp>
        <p:nvSpPr>
          <p:cNvPr id="55" name="TextBox 55"/>
          <p:cNvSpPr txBox="1"/>
          <p:nvPr/>
        </p:nvSpPr>
        <p:spPr>
          <a:xfrm>
            <a:off x="1587814" y="6805936"/>
            <a:ext cx="2169079" cy="993140"/>
          </a:xfrm>
          <a:prstGeom prst="rect">
            <a:avLst/>
          </a:prstGeom>
        </p:spPr>
        <p:txBody>
          <a:bodyPr lIns="0" tIns="0" rIns="0" bIns="0" rtlCol="0" anchor="t">
            <a:spAutoFit/>
          </a:bodyPr>
          <a:lstStyle/>
          <a:p>
            <a:pPr algn="l">
              <a:lnSpc>
                <a:spcPts val="1960"/>
              </a:lnSpc>
              <a:spcBef>
                <a:spcPct val="0"/>
              </a:spcBef>
            </a:pPr>
            <a:r>
              <a:rPr lang="en-US" sz="1400" dirty="0">
                <a:solidFill>
                  <a:srgbClr val="03209B"/>
                </a:solidFill>
                <a:latin typeface="Brice RegularSemiExpanded"/>
                <a:ea typeface="Brice RegularSemiExpanded"/>
                <a:cs typeface="Brice RegularSemiExpanded"/>
                <a:sym typeface="Brice RegularSemiExpanded"/>
              </a:rPr>
              <a:t>Login encryption settings not properly configured </a:t>
            </a:r>
          </a:p>
        </p:txBody>
      </p:sp>
      <p:sp>
        <p:nvSpPr>
          <p:cNvPr id="56" name="TextBox 56"/>
          <p:cNvSpPr txBox="1"/>
          <p:nvPr/>
        </p:nvSpPr>
        <p:spPr>
          <a:xfrm>
            <a:off x="1587814" y="8273546"/>
            <a:ext cx="1792443" cy="1194076"/>
          </a:xfrm>
          <a:prstGeom prst="rect">
            <a:avLst/>
          </a:prstGeom>
        </p:spPr>
        <p:txBody>
          <a:bodyPr lIns="0" tIns="0" rIns="0" bIns="0" rtlCol="0" anchor="t">
            <a:spAutoFit/>
          </a:bodyPr>
          <a:lstStyle/>
          <a:p>
            <a:pPr algn="l">
              <a:lnSpc>
                <a:spcPts val="1909"/>
              </a:lnSpc>
              <a:spcBef>
                <a:spcPct val="0"/>
              </a:spcBef>
            </a:pPr>
            <a:r>
              <a:rPr lang="en-US" sz="1364" dirty="0">
                <a:solidFill>
                  <a:srgbClr val="03209B"/>
                </a:solidFill>
                <a:latin typeface="Brice RegularSemiExpanded"/>
                <a:ea typeface="Brice RegularSemiExpanded"/>
                <a:cs typeface="Brice RegularSemiExpanded"/>
                <a:sym typeface="Brice RegularSemiExpanded"/>
              </a:rPr>
              <a:t>Non-Critical Patches Implemented Without Being Tested</a:t>
            </a:r>
          </a:p>
        </p:txBody>
      </p:sp>
      <p:sp>
        <p:nvSpPr>
          <p:cNvPr id="57" name="TextBox 57"/>
          <p:cNvSpPr txBox="1"/>
          <p:nvPr/>
        </p:nvSpPr>
        <p:spPr>
          <a:xfrm>
            <a:off x="4093382" y="3524203"/>
            <a:ext cx="2917473" cy="1260538"/>
          </a:xfrm>
          <a:prstGeom prst="rect">
            <a:avLst/>
          </a:prstGeom>
        </p:spPr>
        <p:txBody>
          <a:bodyPr wrap="square" lIns="0" tIns="0" rIns="0" bIns="0" rtlCol="0" anchor="t">
            <a:spAutoFit/>
          </a:bodyPr>
          <a:lstStyle/>
          <a:p>
            <a:pPr marL="438685" lvl="1" indent="-285750" algn="l">
              <a:lnSpc>
                <a:spcPts val="1983"/>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Allows former employees continued access to company’s data and data theft of employees or customer information</a:t>
            </a:r>
          </a:p>
        </p:txBody>
      </p:sp>
      <p:sp>
        <p:nvSpPr>
          <p:cNvPr id="58" name="TextBox 58"/>
          <p:cNvSpPr txBox="1"/>
          <p:nvPr/>
        </p:nvSpPr>
        <p:spPr>
          <a:xfrm>
            <a:off x="4109040" y="5263439"/>
            <a:ext cx="2858862" cy="747577"/>
          </a:xfrm>
          <a:prstGeom prst="rect">
            <a:avLst/>
          </a:prstGeom>
        </p:spPr>
        <p:txBody>
          <a:bodyPr lIns="0" tIns="0" rIns="0" bIns="0" rtlCol="0" anchor="t">
            <a:spAutoFit/>
          </a:bodyPr>
          <a:lstStyle/>
          <a:p>
            <a:pPr marL="436357" lvl="1" indent="-285750" algn="l">
              <a:lnSpc>
                <a:spcPts val="1953"/>
              </a:lnSpc>
              <a:buFont typeface="Arial" panose="020B0604020202020204" pitchFamily="34" charset="0"/>
              <a:buChar char="•"/>
            </a:pPr>
            <a:r>
              <a:rPr lang="en-US" sz="1350" dirty="0">
                <a:solidFill>
                  <a:srgbClr val="000000"/>
                </a:solidFill>
                <a:latin typeface="Clear Sans Regular" panose="020B0604020202020204" charset="0"/>
                <a:ea typeface="Clear Sans Bold"/>
                <a:cs typeface="Clear Sans Regular" panose="020B0604020202020204" charset="0"/>
                <a:sym typeface="Clear Sans Bold"/>
              </a:rPr>
              <a:t>Employees can receive unauthorized access to data or security</a:t>
            </a:r>
          </a:p>
        </p:txBody>
      </p:sp>
      <p:sp>
        <p:nvSpPr>
          <p:cNvPr id="59" name="TextBox 59"/>
          <p:cNvSpPr txBox="1"/>
          <p:nvPr/>
        </p:nvSpPr>
        <p:spPr>
          <a:xfrm>
            <a:off x="4123350" y="6838834"/>
            <a:ext cx="2917473" cy="818109"/>
          </a:xfrm>
          <a:prstGeom prst="rect">
            <a:avLst/>
          </a:prstGeom>
        </p:spPr>
        <p:txBody>
          <a:bodyPr lIns="0" tIns="0" rIns="0" bIns="0" rtlCol="0" anchor="t">
            <a:spAutoFit/>
          </a:bodyPr>
          <a:lstStyle/>
          <a:p>
            <a:pPr marL="456474" lvl="1" indent="-285750" algn="l">
              <a:lnSpc>
                <a:spcPts val="2214"/>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Create the risk for employees to have unauthorized access to company system</a:t>
            </a:r>
          </a:p>
        </p:txBody>
      </p:sp>
      <p:sp>
        <p:nvSpPr>
          <p:cNvPr id="60" name="TextBox 60"/>
          <p:cNvSpPr txBox="1"/>
          <p:nvPr/>
        </p:nvSpPr>
        <p:spPr>
          <a:xfrm>
            <a:off x="4154537" y="8307654"/>
            <a:ext cx="2917473" cy="914289"/>
          </a:xfrm>
          <a:prstGeom prst="rect">
            <a:avLst/>
          </a:prstGeom>
        </p:spPr>
        <p:txBody>
          <a:bodyPr lIns="0" tIns="0" rIns="0" bIns="0" rtlCol="0" anchor="t">
            <a:spAutoFit/>
          </a:bodyPr>
          <a:lstStyle/>
          <a:p>
            <a:pPr marL="480059" lvl="1" indent="-285750" algn="l">
              <a:lnSpc>
                <a:spcPts val="2519"/>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Allowing untested patches to disrupt business continuity </a:t>
            </a:r>
          </a:p>
          <a:p>
            <a:pPr algn="l">
              <a:lnSpc>
                <a:spcPts val="2379"/>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p:txBody>
      </p:sp>
      <p:grpSp>
        <p:nvGrpSpPr>
          <p:cNvPr id="61" name="Group 61"/>
          <p:cNvGrpSpPr/>
          <p:nvPr/>
        </p:nvGrpSpPr>
        <p:grpSpPr>
          <a:xfrm>
            <a:off x="3497252" y="685086"/>
            <a:ext cx="9237030" cy="751438"/>
            <a:chOff x="0" y="0"/>
            <a:chExt cx="12316040" cy="1001918"/>
          </a:xfrm>
        </p:grpSpPr>
        <p:sp>
          <p:nvSpPr>
            <p:cNvPr id="62" name="TextBox 62"/>
            <p:cNvSpPr txBox="1"/>
            <p:nvPr/>
          </p:nvSpPr>
          <p:spPr>
            <a:xfrm>
              <a:off x="0" y="-9525"/>
              <a:ext cx="12316040" cy="619125"/>
            </a:xfrm>
            <a:prstGeom prst="rect">
              <a:avLst/>
            </a:prstGeom>
          </p:spPr>
          <p:txBody>
            <a:bodyPr lIns="0" tIns="0" rIns="0" bIns="0" rtlCol="0" anchor="t">
              <a:spAutoFit/>
            </a:bodyPr>
            <a:lstStyle/>
            <a:p>
              <a:pPr algn="l">
                <a:lnSpc>
                  <a:spcPts val="3600"/>
                </a:lnSpc>
              </a:pPr>
              <a:r>
                <a:rPr lang="en-US" sz="3000">
                  <a:solidFill>
                    <a:srgbClr val="FFFFFF"/>
                  </a:solidFill>
                  <a:latin typeface="Brice RegularSemiExpanded"/>
                  <a:ea typeface="Brice RegularSemiExpanded"/>
                  <a:cs typeface="Brice RegularSemiExpanded"/>
                  <a:sym typeface="Brice RegularSemiExpanded"/>
                </a:rPr>
                <a:t>WHAT WE ARE CURRENTLY FACING</a:t>
              </a:r>
            </a:p>
          </p:txBody>
        </p:sp>
        <p:sp>
          <p:nvSpPr>
            <p:cNvPr id="63" name="TextBox 63"/>
            <p:cNvSpPr txBox="1"/>
            <p:nvPr/>
          </p:nvSpPr>
          <p:spPr>
            <a:xfrm>
              <a:off x="0" y="659230"/>
              <a:ext cx="12316040" cy="342688"/>
            </a:xfrm>
            <a:prstGeom prst="rect">
              <a:avLst/>
            </a:prstGeom>
          </p:spPr>
          <p:txBody>
            <a:bodyPr lIns="0" tIns="0" rIns="0" bIns="0" rtlCol="0" anchor="t">
              <a:spAutoFit/>
            </a:bodyPr>
            <a:lstStyle/>
            <a:p>
              <a:pPr algn="l">
                <a:lnSpc>
                  <a:spcPts val="2240"/>
                </a:lnSpc>
                <a:spcBef>
                  <a:spcPct val="0"/>
                </a:spcBef>
              </a:pPr>
              <a:endParaRPr/>
            </a:p>
          </p:txBody>
        </p:sp>
      </p:grpSp>
      <p:sp>
        <p:nvSpPr>
          <p:cNvPr id="64" name="TextBox 64"/>
          <p:cNvSpPr txBox="1"/>
          <p:nvPr/>
        </p:nvSpPr>
        <p:spPr>
          <a:xfrm>
            <a:off x="7709079" y="2605532"/>
            <a:ext cx="2672719" cy="35877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3209B"/>
                </a:solidFill>
                <a:latin typeface="Brice RegularSemiExpanded"/>
                <a:ea typeface="Brice RegularSemiExpanded"/>
                <a:cs typeface="Brice RegularSemiExpanded"/>
                <a:sym typeface="Brice RegularSemiExpanded"/>
              </a:rPr>
              <a:t>MITIGATION</a:t>
            </a:r>
          </a:p>
        </p:txBody>
      </p:sp>
      <p:sp>
        <p:nvSpPr>
          <p:cNvPr id="66" name="TextBox 66"/>
          <p:cNvSpPr txBox="1"/>
          <p:nvPr/>
        </p:nvSpPr>
        <p:spPr>
          <a:xfrm>
            <a:off x="7470875" y="5092119"/>
            <a:ext cx="3114088" cy="1100238"/>
          </a:xfrm>
          <a:prstGeom prst="rect">
            <a:avLst/>
          </a:prstGeom>
        </p:spPr>
        <p:txBody>
          <a:bodyPr lIns="0" tIns="0" rIns="0" bIns="0" rtlCol="0" anchor="t">
            <a:spAutoFit/>
          </a:bodyPr>
          <a:lstStyle/>
          <a:p>
            <a:pPr marL="458469" lvl="1" indent="-285750" algn="l">
              <a:lnSpc>
                <a:spcPts val="2239"/>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Eliminate the use of generic accounts and enforce unique user accounts with strong authentication methods. </a:t>
            </a:r>
          </a:p>
        </p:txBody>
      </p:sp>
      <p:sp>
        <p:nvSpPr>
          <p:cNvPr id="67" name="TextBox 67"/>
          <p:cNvSpPr txBox="1"/>
          <p:nvPr/>
        </p:nvSpPr>
        <p:spPr>
          <a:xfrm>
            <a:off x="7493392" y="6717811"/>
            <a:ext cx="2910327" cy="1262077"/>
          </a:xfrm>
          <a:prstGeom prst="rect">
            <a:avLst/>
          </a:prstGeom>
        </p:spPr>
        <p:txBody>
          <a:bodyPr lIns="0" tIns="0" rIns="0" bIns="0" rtlCol="0" anchor="t">
            <a:spAutoFit/>
          </a:bodyPr>
          <a:lstStyle/>
          <a:p>
            <a:pPr marL="436880" lvl="1" indent="-285750" algn="l">
              <a:lnSpc>
                <a:spcPts val="1959"/>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Implement strong encryption protocols (e.g., AES-256) for user login credentials and enforce the use of HTTPS for all login communications. </a:t>
            </a:r>
          </a:p>
        </p:txBody>
      </p:sp>
      <p:sp>
        <p:nvSpPr>
          <p:cNvPr id="68" name="TextBox 68"/>
          <p:cNvSpPr txBox="1"/>
          <p:nvPr/>
        </p:nvSpPr>
        <p:spPr>
          <a:xfrm>
            <a:off x="7392925" y="8372660"/>
            <a:ext cx="3128679" cy="1300549"/>
          </a:xfrm>
          <a:prstGeom prst="rect">
            <a:avLst/>
          </a:prstGeom>
        </p:spPr>
        <p:txBody>
          <a:bodyPr lIns="0" tIns="0" rIns="0" bIns="0" rtlCol="0" anchor="t">
            <a:spAutoFit/>
          </a:bodyPr>
          <a:lstStyle/>
          <a:p>
            <a:pPr marL="436880" lvl="1" indent="-285750" algn="l">
              <a:lnSpc>
                <a:spcPts val="1959"/>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Establish a formal patch management process that includes testing all patches in a controlled environment before deployment. </a:t>
            </a:r>
          </a:p>
          <a:p>
            <a:pPr algn="l">
              <a:lnSpc>
                <a:spcPts val="2379"/>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p:txBody>
      </p:sp>
      <p:sp>
        <p:nvSpPr>
          <p:cNvPr id="69" name="TextBox 69"/>
          <p:cNvSpPr txBox="1"/>
          <p:nvPr/>
        </p:nvSpPr>
        <p:spPr>
          <a:xfrm>
            <a:off x="11101894" y="2605532"/>
            <a:ext cx="2672719" cy="35877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3209B"/>
                </a:solidFill>
                <a:latin typeface="Brice RegularSemiExpanded"/>
                <a:ea typeface="Brice RegularSemiExpanded"/>
                <a:cs typeface="Brice RegularSemiExpanded"/>
                <a:sym typeface="Brice RegularSemiExpanded"/>
              </a:rPr>
              <a:t>WHY</a:t>
            </a:r>
          </a:p>
        </p:txBody>
      </p:sp>
      <p:sp>
        <p:nvSpPr>
          <p:cNvPr id="70" name="TextBox 70"/>
          <p:cNvSpPr txBox="1"/>
          <p:nvPr/>
        </p:nvSpPr>
        <p:spPr>
          <a:xfrm>
            <a:off x="10844075" y="3554646"/>
            <a:ext cx="3218918" cy="1100238"/>
          </a:xfrm>
          <a:prstGeom prst="rect">
            <a:avLst/>
          </a:prstGeom>
        </p:spPr>
        <p:txBody>
          <a:bodyPr lIns="0" tIns="0" rIns="0" bIns="0" rtlCol="0" anchor="t">
            <a:spAutoFit/>
          </a:bodyPr>
          <a:lstStyle/>
          <a:p>
            <a:pPr marL="456312" lvl="1" indent="-285750" algn="l">
              <a:lnSpc>
                <a:spcPts val="2212"/>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To protect against sensitive data that is lost, stolen or attempted to be accessed by unauthorized users</a:t>
            </a:r>
          </a:p>
          <a:p>
            <a:pPr algn="l">
              <a:lnSpc>
                <a:spcPts val="2212"/>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p:txBody>
      </p:sp>
      <p:sp>
        <p:nvSpPr>
          <p:cNvPr id="71" name="TextBox 71"/>
          <p:cNvSpPr txBox="1"/>
          <p:nvPr/>
        </p:nvSpPr>
        <p:spPr>
          <a:xfrm>
            <a:off x="14219208" y="5125855"/>
            <a:ext cx="3319377" cy="1200329"/>
          </a:xfrm>
          <a:prstGeom prst="rect">
            <a:avLst/>
          </a:prstGeom>
        </p:spPr>
        <p:txBody>
          <a:bodyPr wrap="square" lIns="0" tIns="0" rIns="0" bIns="0" rtlCol="0" anchor="t">
            <a:spAutoFit/>
          </a:bodyPr>
          <a:lstStyle/>
          <a:p>
            <a:pPr marL="417591" lvl="1" indent="-285750" algn="l">
              <a:buFont typeface="Arial" panose="020B0604020202020204" pitchFamily="34" charset="0"/>
              <a:buChar char="•"/>
            </a:pPr>
            <a:r>
              <a:rPr lang="en-US" sz="1300" dirty="0">
                <a:solidFill>
                  <a:srgbClr val="000000"/>
                </a:solidFill>
                <a:latin typeface="Clear Sans Regular" panose="020B0604020202020204" charset="0"/>
                <a:ea typeface="Clear Sans Regular Bold"/>
                <a:cs typeface="Clear Sans Regular" panose="020B0604020202020204" charset="0"/>
                <a:sym typeface="Clear Sans Regular Bold"/>
              </a:rPr>
              <a:t>Audit and eliminate generic accounts.  </a:t>
            </a:r>
          </a:p>
          <a:p>
            <a:pPr marL="417591" lvl="1" indent="-285750" algn="l">
              <a:buFont typeface="Arial" panose="020B0604020202020204" pitchFamily="34" charset="0"/>
              <a:buChar char="•"/>
            </a:pPr>
            <a:r>
              <a:rPr lang="en-US" sz="1300" dirty="0">
                <a:solidFill>
                  <a:srgbClr val="000000"/>
                </a:solidFill>
                <a:latin typeface="Clear Sans Regular" panose="020B0604020202020204" charset="0"/>
                <a:ea typeface="Clear Sans Regular Bold"/>
                <a:cs typeface="Clear Sans Regular" panose="020B0604020202020204" charset="0"/>
                <a:sym typeface="Clear Sans Regular Bold"/>
              </a:rPr>
              <a:t>Review logs for unauthorized access.  </a:t>
            </a:r>
          </a:p>
          <a:p>
            <a:pPr marL="417591" lvl="1" indent="-285750" algn="l">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Conduct</a:t>
            </a:r>
            <a:r>
              <a:rPr lang="en-US" sz="1300" dirty="0">
                <a:solidFill>
                  <a:srgbClr val="000000"/>
                </a:solidFill>
                <a:latin typeface="Clear Sans Regular" panose="020B0604020202020204" charset="0"/>
                <a:ea typeface="Clear Sans Regular Bold"/>
                <a:cs typeface="Clear Sans Regular" panose="020B0604020202020204" charset="0"/>
                <a:sym typeface="Clear Sans Regular Bold"/>
              </a:rPr>
              <a:t> regular access reviews and remove inactive accounts.  </a:t>
            </a:r>
          </a:p>
          <a:p>
            <a:pPr marL="417591" lvl="1" indent="-285750" algn="l">
              <a:buFont typeface="Arial" panose="020B0604020202020204" pitchFamily="34" charset="0"/>
              <a:buChar char="•"/>
            </a:pPr>
            <a:r>
              <a:rPr lang="en-US" sz="1300" dirty="0">
                <a:solidFill>
                  <a:srgbClr val="000000"/>
                </a:solidFill>
                <a:latin typeface="Clear Sans Regular" panose="020B0604020202020204" charset="0"/>
                <a:ea typeface="Clear Sans Regular Bold"/>
                <a:cs typeface="Clear Sans Regular" panose="020B0604020202020204" charset="0"/>
                <a:sym typeface="Clear Sans Regular Bold"/>
              </a:rPr>
              <a:t>Monitor for new generic accounts.  </a:t>
            </a:r>
          </a:p>
          <a:p>
            <a:pPr algn="l"/>
            <a:endParaRPr lang="en-US" sz="1300" dirty="0">
              <a:solidFill>
                <a:srgbClr val="000000"/>
              </a:solidFill>
              <a:latin typeface="Clear Sans Regular" panose="020B0604020202020204" charset="0"/>
              <a:ea typeface="Clear Sans Regular Bold"/>
              <a:cs typeface="Clear Sans Regular" panose="020B0604020202020204" charset="0"/>
              <a:sym typeface="Clear Sans Regular Bold"/>
            </a:endParaRPr>
          </a:p>
        </p:txBody>
      </p:sp>
      <p:sp>
        <p:nvSpPr>
          <p:cNvPr id="72" name="TextBox 72"/>
          <p:cNvSpPr txBox="1"/>
          <p:nvPr/>
        </p:nvSpPr>
        <p:spPr>
          <a:xfrm>
            <a:off x="10944634" y="6641849"/>
            <a:ext cx="2910924" cy="1432093"/>
          </a:xfrm>
          <a:prstGeom prst="rect">
            <a:avLst/>
          </a:prstGeom>
        </p:spPr>
        <p:txBody>
          <a:bodyPr lIns="0" tIns="0" rIns="0" bIns="0" rtlCol="0" anchor="t">
            <a:spAutoFit/>
          </a:bodyPr>
          <a:lstStyle/>
          <a:p>
            <a:pPr marL="433470" lvl="1" indent="-285750" algn="l">
              <a:lnSpc>
                <a:spcPts val="1915"/>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Proper encryption protects sensitive data from interception and unauthorized access, ensuring compliance with data protection regulations.</a:t>
            </a:r>
          </a:p>
          <a:p>
            <a:pPr algn="l">
              <a:lnSpc>
                <a:spcPts val="1915"/>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p:txBody>
      </p:sp>
      <p:sp>
        <p:nvSpPr>
          <p:cNvPr id="73" name="TextBox 73"/>
          <p:cNvSpPr txBox="1"/>
          <p:nvPr/>
        </p:nvSpPr>
        <p:spPr>
          <a:xfrm>
            <a:off x="10993944" y="8232411"/>
            <a:ext cx="3104421" cy="1522468"/>
          </a:xfrm>
          <a:prstGeom prst="rect">
            <a:avLst/>
          </a:prstGeom>
        </p:spPr>
        <p:txBody>
          <a:bodyPr lIns="0" tIns="0" rIns="0" bIns="0" rtlCol="0" anchor="t">
            <a:spAutoFit/>
          </a:bodyPr>
          <a:lstStyle/>
          <a:p>
            <a:pPr marL="285750" indent="-285750">
              <a:lnSpc>
                <a:spcPct val="150000"/>
              </a:lnSpc>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Untested patches risk vulnerabilities, system disruptions, downtime, and potential security breaches.</a:t>
            </a:r>
          </a:p>
          <a:p>
            <a:pPr algn="l">
              <a:lnSpc>
                <a:spcPct val="150000"/>
              </a:lnSpc>
            </a:pPr>
            <a:endParaRPr lang="en-US" sz="1350" dirty="0">
              <a:solidFill>
                <a:schemeClr val="bg1"/>
              </a:solidFill>
              <a:latin typeface="Clear Sans Regular" panose="020B0604020202020204" charset="0"/>
              <a:ea typeface="Clear Sans Regular Bold"/>
              <a:cs typeface="Clear Sans Regular" panose="020B0604020202020204" charset="0"/>
              <a:sym typeface="Clear Sans Regular Bold"/>
            </a:endParaRPr>
          </a:p>
        </p:txBody>
      </p:sp>
      <p:sp>
        <p:nvSpPr>
          <p:cNvPr id="74" name="TextBox 74"/>
          <p:cNvSpPr txBox="1"/>
          <p:nvPr/>
        </p:nvSpPr>
        <p:spPr>
          <a:xfrm>
            <a:off x="14551396" y="2563304"/>
            <a:ext cx="2672719" cy="462279"/>
          </a:xfrm>
          <a:prstGeom prst="rect">
            <a:avLst/>
          </a:prstGeom>
        </p:spPr>
        <p:txBody>
          <a:bodyPr lIns="0" tIns="0" rIns="0" bIns="0" rtlCol="0" anchor="t">
            <a:spAutoFit/>
          </a:bodyPr>
          <a:lstStyle/>
          <a:p>
            <a:pPr marL="0" lvl="0" indent="0" algn="ctr">
              <a:lnSpc>
                <a:spcPts val="1820"/>
              </a:lnSpc>
              <a:spcBef>
                <a:spcPct val="0"/>
              </a:spcBef>
            </a:pPr>
            <a:r>
              <a:rPr lang="en-US" sz="1300">
                <a:solidFill>
                  <a:srgbClr val="03209B"/>
                </a:solidFill>
                <a:latin typeface="Brice RegularSemiExpanded"/>
                <a:ea typeface="Brice RegularSemiExpanded"/>
                <a:cs typeface="Brice RegularSemiExpanded"/>
                <a:sym typeface="Brice RegularSemiExpanded"/>
              </a:rPr>
              <a:t>Implementation &amp; MONITORING</a:t>
            </a:r>
          </a:p>
        </p:txBody>
      </p:sp>
      <p:sp>
        <p:nvSpPr>
          <p:cNvPr id="75" name="TextBox 75"/>
          <p:cNvSpPr txBox="1"/>
          <p:nvPr/>
        </p:nvSpPr>
        <p:spPr>
          <a:xfrm>
            <a:off x="14251535" y="3730353"/>
            <a:ext cx="3009368" cy="1054388"/>
          </a:xfrm>
          <a:prstGeom prst="rect">
            <a:avLst/>
          </a:prstGeom>
        </p:spPr>
        <p:txBody>
          <a:bodyPr lIns="0" tIns="0" rIns="0" bIns="0" rtlCol="0" anchor="t">
            <a:spAutoFit/>
          </a:bodyPr>
          <a:lstStyle/>
          <a:p>
            <a:pPr marL="435655" lvl="1" indent="-285750" algn="l">
              <a:lnSpc>
                <a:spcPts val="1944"/>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Monitor data log computers-ins</a:t>
            </a:r>
          </a:p>
          <a:p>
            <a:pPr marL="435655" lvl="1" indent="-285750" algn="l">
              <a:lnSpc>
                <a:spcPts val="1944"/>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Track IP addresses</a:t>
            </a:r>
          </a:p>
          <a:p>
            <a:pPr algn="l">
              <a:lnSpc>
                <a:spcPts val="1524"/>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a:p>
            <a:pPr algn="l">
              <a:lnSpc>
                <a:spcPts val="1524"/>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a:p>
            <a:pPr algn="l">
              <a:lnSpc>
                <a:spcPts val="1524"/>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p:txBody>
      </p:sp>
      <p:sp>
        <p:nvSpPr>
          <p:cNvPr id="76" name="TextBox 76"/>
          <p:cNvSpPr txBox="1"/>
          <p:nvPr/>
        </p:nvSpPr>
        <p:spPr>
          <a:xfrm>
            <a:off x="10889151" y="4994024"/>
            <a:ext cx="2966407" cy="1590675"/>
          </a:xfrm>
          <a:prstGeom prst="rect">
            <a:avLst/>
          </a:prstGeom>
        </p:spPr>
        <p:txBody>
          <a:bodyPr lIns="0" tIns="0" rIns="0" bIns="0" rtlCol="0" anchor="t">
            <a:spAutoFit/>
          </a:bodyPr>
          <a:lstStyle/>
          <a:p>
            <a:pPr marL="447675" lvl="1" indent="-285750">
              <a:lnSpc>
                <a:spcPts val="2100"/>
              </a:lnSpc>
              <a:buFont typeface="Arial" panose="020B0604020202020204" pitchFamily="34" charset="0"/>
              <a:buChar char="•"/>
            </a:pPr>
            <a:r>
              <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rPr>
              <a:t>Generic accounts can lead to unauthorized access and accountability issues, making it difficult to trace actions back to individual users.</a:t>
            </a:r>
          </a:p>
          <a:p>
            <a:pPr algn="l">
              <a:lnSpc>
                <a:spcPts val="2100"/>
              </a:lnSpc>
            </a:pPr>
            <a:endParaRPr lang="en-US" sz="1350" dirty="0">
              <a:solidFill>
                <a:srgbClr val="000000"/>
              </a:solidFill>
              <a:latin typeface="Clear Sans Regular" panose="020B0604020202020204" charset="0"/>
              <a:ea typeface="Clear Sans Regular Bold"/>
              <a:cs typeface="Clear Sans Regular" panose="020B0604020202020204" charset="0"/>
              <a:sym typeface="Clear Sans Regular Bold"/>
            </a:endParaRPr>
          </a:p>
        </p:txBody>
      </p:sp>
      <p:sp>
        <p:nvSpPr>
          <p:cNvPr id="78" name="TextBox 78"/>
          <p:cNvSpPr txBox="1"/>
          <p:nvPr/>
        </p:nvSpPr>
        <p:spPr>
          <a:xfrm>
            <a:off x="14398737" y="8282271"/>
            <a:ext cx="3067109" cy="1485022"/>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Test patches in a staging environment before deployment.</a:t>
            </a:r>
          </a:p>
          <a:p>
            <a:pPr marL="285750" indent="-285750">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Implement a patch management policy with clear testing protocols.</a:t>
            </a:r>
          </a:p>
          <a:p>
            <a:pPr marL="285750" indent="-285750">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Regularly evaluate and improve the patch management process.</a:t>
            </a:r>
          </a:p>
          <a:p>
            <a:pPr marL="686656" lvl="2" indent="-114728">
              <a:lnSpc>
                <a:spcPts val="1487"/>
              </a:lnSpc>
              <a:buFont typeface="Arial"/>
              <a:buChar char="•"/>
            </a:pPr>
            <a:endParaRPr lang="en-US" sz="1350" dirty="0">
              <a:solidFill>
                <a:schemeClr val="bg1"/>
              </a:solidFill>
              <a:latin typeface="Clear Sans Regular" panose="020B0604020202020204" charset="0"/>
              <a:ea typeface="Clear Sans Regular Bold"/>
              <a:cs typeface="Clear Sans Regular" panose="020B0604020202020204" charset="0"/>
              <a:sym typeface="Clear Sans Regular Bold"/>
            </a:endParaRPr>
          </a:p>
        </p:txBody>
      </p:sp>
      <p:grpSp>
        <p:nvGrpSpPr>
          <p:cNvPr id="79" name="Group 79"/>
          <p:cNvGrpSpPr/>
          <p:nvPr/>
        </p:nvGrpSpPr>
        <p:grpSpPr>
          <a:xfrm>
            <a:off x="798498" y="8415208"/>
            <a:ext cx="646441" cy="948851"/>
            <a:chOff x="0" y="0"/>
            <a:chExt cx="812800" cy="1193034"/>
          </a:xfrm>
        </p:grpSpPr>
        <p:sp>
          <p:nvSpPr>
            <p:cNvPr id="80" name="Freeform 80"/>
            <p:cNvSpPr/>
            <p:nvPr/>
          </p:nvSpPr>
          <p:spPr>
            <a:xfrm>
              <a:off x="0" y="0"/>
              <a:ext cx="812800" cy="1193034"/>
            </a:xfrm>
            <a:custGeom>
              <a:avLst/>
              <a:gdLst/>
              <a:ahLst/>
              <a:cxnLst/>
              <a:rect l="l" t="t" r="r" b="b"/>
              <a:pathLst>
                <a:path w="812800" h="1193034">
                  <a:moveTo>
                    <a:pt x="406400" y="1193034"/>
                  </a:moveTo>
                  <a:lnTo>
                    <a:pt x="0" y="786634"/>
                  </a:lnTo>
                  <a:lnTo>
                    <a:pt x="203200" y="786634"/>
                  </a:lnTo>
                  <a:lnTo>
                    <a:pt x="203200" y="0"/>
                  </a:lnTo>
                  <a:lnTo>
                    <a:pt x="609600" y="0"/>
                  </a:lnTo>
                  <a:lnTo>
                    <a:pt x="609600" y="786634"/>
                  </a:lnTo>
                  <a:lnTo>
                    <a:pt x="812800" y="786634"/>
                  </a:lnTo>
                  <a:lnTo>
                    <a:pt x="406400" y="1193034"/>
                  </a:lnTo>
                  <a:close/>
                </a:path>
              </a:pathLst>
            </a:custGeom>
            <a:solidFill>
              <a:srgbClr val="F8F805"/>
            </a:solidFill>
          </p:spPr>
          <p:txBody>
            <a:bodyPr/>
            <a:lstStyle/>
            <a:p>
              <a:endParaRPr lang="en-US"/>
            </a:p>
          </p:txBody>
        </p:sp>
        <p:sp>
          <p:nvSpPr>
            <p:cNvPr id="81" name="TextBox 81"/>
            <p:cNvSpPr txBox="1"/>
            <p:nvPr/>
          </p:nvSpPr>
          <p:spPr>
            <a:xfrm>
              <a:off x="203200" y="-38100"/>
              <a:ext cx="406400" cy="1129534"/>
            </a:xfrm>
            <a:prstGeom prst="rect">
              <a:avLst/>
            </a:prstGeom>
          </p:spPr>
          <p:txBody>
            <a:bodyPr lIns="50800" tIns="50800" rIns="50800" bIns="50800" rtlCol="0" anchor="ctr"/>
            <a:lstStyle/>
            <a:p>
              <a:pPr algn="ctr">
                <a:lnSpc>
                  <a:spcPts val="1915"/>
                </a:lnSpc>
              </a:pPr>
              <a:endParaRPr/>
            </a:p>
          </p:txBody>
        </p:sp>
      </p:grpSp>
      <p:grpSp>
        <p:nvGrpSpPr>
          <p:cNvPr id="82" name="Group 82"/>
          <p:cNvGrpSpPr/>
          <p:nvPr/>
        </p:nvGrpSpPr>
        <p:grpSpPr>
          <a:xfrm>
            <a:off x="798498" y="6847130"/>
            <a:ext cx="646441" cy="948851"/>
            <a:chOff x="0" y="0"/>
            <a:chExt cx="812800" cy="1193034"/>
          </a:xfrm>
        </p:grpSpPr>
        <p:sp>
          <p:nvSpPr>
            <p:cNvPr id="83" name="Freeform 83"/>
            <p:cNvSpPr/>
            <p:nvPr/>
          </p:nvSpPr>
          <p:spPr>
            <a:xfrm>
              <a:off x="0" y="0"/>
              <a:ext cx="812800" cy="1193034"/>
            </a:xfrm>
            <a:custGeom>
              <a:avLst/>
              <a:gdLst/>
              <a:ahLst/>
              <a:cxnLst/>
              <a:rect l="l" t="t" r="r" b="b"/>
              <a:pathLst>
                <a:path w="812800" h="1193034">
                  <a:moveTo>
                    <a:pt x="406400" y="1193034"/>
                  </a:moveTo>
                  <a:lnTo>
                    <a:pt x="0" y="786634"/>
                  </a:lnTo>
                  <a:lnTo>
                    <a:pt x="203200" y="786634"/>
                  </a:lnTo>
                  <a:lnTo>
                    <a:pt x="203200" y="0"/>
                  </a:lnTo>
                  <a:lnTo>
                    <a:pt x="609600" y="0"/>
                  </a:lnTo>
                  <a:lnTo>
                    <a:pt x="609600" y="786634"/>
                  </a:lnTo>
                  <a:lnTo>
                    <a:pt x="812800" y="786634"/>
                  </a:lnTo>
                  <a:lnTo>
                    <a:pt x="406400" y="1193034"/>
                  </a:lnTo>
                  <a:close/>
                </a:path>
              </a:pathLst>
            </a:custGeom>
            <a:solidFill>
              <a:srgbClr val="F80101"/>
            </a:solidFill>
          </p:spPr>
          <p:txBody>
            <a:bodyPr/>
            <a:lstStyle/>
            <a:p>
              <a:endParaRPr lang="en-US"/>
            </a:p>
          </p:txBody>
        </p:sp>
        <p:sp>
          <p:nvSpPr>
            <p:cNvPr id="84" name="TextBox 84"/>
            <p:cNvSpPr txBox="1"/>
            <p:nvPr/>
          </p:nvSpPr>
          <p:spPr>
            <a:xfrm>
              <a:off x="203200" y="-38100"/>
              <a:ext cx="406400" cy="1129534"/>
            </a:xfrm>
            <a:prstGeom prst="rect">
              <a:avLst/>
            </a:prstGeom>
          </p:spPr>
          <p:txBody>
            <a:bodyPr lIns="50800" tIns="50800" rIns="50800" bIns="50800" rtlCol="0" anchor="ctr"/>
            <a:lstStyle/>
            <a:p>
              <a:pPr algn="ctr">
                <a:lnSpc>
                  <a:spcPts val="1915"/>
                </a:lnSpc>
              </a:pPr>
              <a:endParaRPr/>
            </a:p>
          </p:txBody>
        </p:sp>
      </p:grpSp>
      <p:grpSp>
        <p:nvGrpSpPr>
          <p:cNvPr id="85" name="Group 85"/>
          <p:cNvGrpSpPr/>
          <p:nvPr/>
        </p:nvGrpSpPr>
        <p:grpSpPr>
          <a:xfrm>
            <a:off x="874698" y="3648606"/>
            <a:ext cx="646441" cy="948851"/>
            <a:chOff x="0" y="0"/>
            <a:chExt cx="812800" cy="1193034"/>
          </a:xfrm>
        </p:grpSpPr>
        <p:sp>
          <p:nvSpPr>
            <p:cNvPr id="86" name="Freeform 86"/>
            <p:cNvSpPr/>
            <p:nvPr/>
          </p:nvSpPr>
          <p:spPr>
            <a:xfrm>
              <a:off x="0" y="0"/>
              <a:ext cx="812800" cy="1193034"/>
            </a:xfrm>
            <a:custGeom>
              <a:avLst/>
              <a:gdLst/>
              <a:ahLst/>
              <a:cxnLst/>
              <a:rect l="l" t="t" r="r" b="b"/>
              <a:pathLst>
                <a:path w="812800" h="1193034">
                  <a:moveTo>
                    <a:pt x="406400" y="1193034"/>
                  </a:moveTo>
                  <a:lnTo>
                    <a:pt x="0" y="786634"/>
                  </a:lnTo>
                  <a:lnTo>
                    <a:pt x="203200" y="786634"/>
                  </a:lnTo>
                  <a:lnTo>
                    <a:pt x="203200" y="0"/>
                  </a:lnTo>
                  <a:lnTo>
                    <a:pt x="609600" y="0"/>
                  </a:lnTo>
                  <a:lnTo>
                    <a:pt x="609600" y="786634"/>
                  </a:lnTo>
                  <a:lnTo>
                    <a:pt x="812800" y="786634"/>
                  </a:lnTo>
                  <a:lnTo>
                    <a:pt x="406400" y="1193034"/>
                  </a:lnTo>
                  <a:close/>
                </a:path>
              </a:pathLst>
            </a:custGeom>
            <a:solidFill>
              <a:srgbClr val="F80101"/>
            </a:solidFill>
          </p:spPr>
          <p:txBody>
            <a:bodyPr/>
            <a:lstStyle/>
            <a:p>
              <a:endParaRPr lang="en-US"/>
            </a:p>
          </p:txBody>
        </p:sp>
        <p:sp>
          <p:nvSpPr>
            <p:cNvPr id="87" name="TextBox 87"/>
            <p:cNvSpPr txBox="1"/>
            <p:nvPr/>
          </p:nvSpPr>
          <p:spPr>
            <a:xfrm>
              <a:off x="203200" y="-38100"/>
              <a:ext cx="406400" cy="1129534"/>
            </a:xfrm>
            <a:prstGeom prst="rect">
              <a:avLst/>
            </a:prstGeom>
          </p:spPr>
          <p:txBody>
            <a:bodyPr lIns="50800" tIns="50800" rIns="50800" bIns="50800" rtlCol="0" anchor="ctr"/>
            <a:lstStyle/>
            <a:p>
              <a:pPr algn="ctr">
                <a:lnSpc>
                  <a:spcPts val="1915"/>
                </a:lnSpc>
              </a:pPr>
              <a:endParaRPr/>
            </a:p>
          </p:txBody>
        </p:sp>
      </p:grpSp>
      <p:grpSp>
        <p:nvGrpSpPr>
          <p:cNvPr id="88" name="Group 88"/>
          <p:cNvGrpSpPr/>
          <p:nvPr/>
        </p:nvGrpSpPr>
        <p:grpSpPr>
          <a:xfrm>
            <a:off x="874698" y="5263439"/>
            <a:ext cx="646441" cy="948851"/>
            <a:chOff x="0" y="0"/>
            <a:chExt cx="812800" cy="1193034"/>
          </a:xfrm>
        </p:grpSpPr>
        <p:sp>
          <p:nvSpPr>
            <p:cNvPr id="89" name="Freeform 89"/>
            <p:cNvSpPr/>
            <p:nvPr/>
          </p:nvSpPr>
          <p:spPr>
            <a:xfrm>
              <a:off x="0" y="0"/>
              <a:ext cx="812800" cy="1193034"/>
            </a:xfrm>
            <a:custGeom>
              <a:avLst/>
              <a:gdLst/>
              <a:ahLst/>
              <a:cxnLst/>
              <a:rect l="l" t="t" r="r" b="b"/>
              <a:pathLst>
                <a:path w="812800" h="1193034">
                  <a:moveTo>
                    <a:pt x="406400" y="1193034"/>
                  </a:moveTo>
                  <a:lnTo>
                    <a:pt x="0" y="786634"/>
                  </a:lnTo>
                  <a:lnTo>
                    <a:pt x="203200" y="786634"/>
                  </a:lnTo>
                  <a:lnTo>
                    <a:pt x="203200" y="0"/>
                  </a:lnTo>
                  <a:lnTo>
                    <a:pt x="609600" y="0"/>
                  </a:lnTo>
                  <a:lnTo>
                    <a:pt x="609600" y="786634"/>
                  </a:lnTo>
                  <a:lnTo>
                    <a:pt x="812800" y="786634"/>
                  </a:lnTo>
                  <a:lnTo>
                    <a:pt x="406400" y="1193034"/>
                  </a:lnTo>
                  <a:close/>
                </a:path>
              </a:pathLst>
            </a:custGeom>
            <a:solidFill>
              <a:srgbClr val="F8F805"/>
            </a:solidFill>
          </p:spPr>
          <p:txBody>
            <a:bodyPr/>
            <a:lstStyle/>
            <a:p>
              <a:endParaRPr lang="en-US"/>
            </a:p>
          </p:txBody>
        </p:sp>
        <p:sp>
          <p:nvSpPr>
            <p:cNvPr id="90" name="TextBox 90"/>
            <p:cNvSpPr txBox="1"/>
            <p:nvPr/>
          </p:nvSpPr>
          <p:spPr>
            <a:xfrm>
              <a:off x="203200" y="-38100"/>
              <a:ext cx="406400" cy="1129534"/>
            </a:xfrm>
            <a:prstGeom prst="rect">
              <a:avLst/>
            </a:prstGeom>
          </p:spPr>
          <p:txBody>
            <a:bodyPr lIns="50800" tIns="50800" rIns="50800" bIns="50800" rtlCol="0" anchor="ctr"/>
            <a:lstStyle/>
            <a:p>
              <a:pPr algn="ctr">
                <a:lnSpc>
                  <a:spcPts val="1915"/>
                </a:lnSpc>
              </a:pPr>
              <a:endParaRPr/>
            </a:p>
          </p:txBody>
        </p:sp>
      </p:grpSp>
      <p:pic>
        <p:nvPicPr>
          <p:cNvPr id="91" name="Picture 91"/>
          <p:cNvPicPr>
            <a:picLocks noChangeAspect="1"/>
          </p:cNvPicPr>
          <p:nvPr/>
        </p:nvPicPr>
        <p:blipFill>
          <a:blip r:embed="rId2"/>
          <a:srcRect/>
          <a:stretch>
            <a:fillRect/>
          </a:stretch>
        </p:blipFill>
        <p:spPr>
          <a:xfrm>
            <a:off x="1444939" y="-353176"/>
            <a:ext cx="492127" cy="1857083"/>
          </a:xfrm>
          <a:prstGeom prst="rect">
            <a:avLst/>
          </a:prstGeom>
        </p:spPr>
      </p:pic>
      <p:sp>
        <p:nvSpPr>
          <p:cNvPr id="92" name="TextBox 92"/>
          <p:cNvSpPr txBox="1"/>
          <p:nvPr/>
        </p:nvSpPr>
        <p:spPr>
          <a:xfrm>
            <a:off x="17157110" y="155561"/>
            <a:ext cx="1130890" cy="693363"/>
          </a:xfrm>
          <a:prstGeom prst="rect">
            <a:avLst/>
          </a:prstGeom>
        </p:spPr>
        <p:txBody>
          <a:bodyPr lIns="0" tIns="0" rIns="0" bIns="0" rtlCol="0" anchor="t">
            <a:spAutoFit/>
          </a:bodyPr>
          <a:lstStyle/>
          <a:p>
            <a:pPr algn="l">
              <a:lnSpc>
                <a:spcPts val="4993"/>
              </a:lnSpc>
            </a:pPr>
            <a:r>
              <a:rPr lang="en-US" sz="4711" b="1">
                <a:solidFill>
                  <a:srgbClr val="FFFFFF"/>
                </a:solidFill>
                <a:latin typeface="Poppins Bold"/>
                <a:ea typeface="Poppins Bold"/>
                <a:cs typeface="Poppins Bold"/>
                <a:sym typeface="Poppins Bold"/>
              </a:rPr>
              <a:t>06.</a:t>
            </a:r>
          </a:p>
        </p:txBody>
      </p:sp>
      <p:sp>
        <p:nvSpPr>
          <p:cNvPr id="96" name="TextBox 95">
            <a:extLst>
              <a:ext uri="{FF2B5EF4-FFF2-40B4-BE49-F238E27FC236}">
                <a16:creationId xmlns:a16="http://schemas.microsoft.com/office/drawing/2014/main" id="{FE59ABD7-8E2C-67CB-838B-6D4351F8B3CE}"/>
              </a:ext>
            </a:extLst>
          </p:cNvPr>
          <p:cNvSpPr txBox="1"/>
          <p:nvPr/>
        </p:nvSpPr>
        <p:spPr>
          <a:xfrm>
            <a:off x="14328086" y="6456120"/>
            <a:ext cx="3208410" cy="169277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Clear Sans Regular" panose="020B0604020202020204" charset="0"/>
              <a:cs typeface="Clear Sans Regular"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solidFill>
                  <a:schemeClr val="bg1"/>
                </a:solidFill>
                <a:effectLst/>
                <a:latin typeface="Clear Sans Regular" panose="020B0604020202020204" charset="0"/>
                <a:cs typeface="Clear Sans Regular" panose="020B0604020202020204" charset="0"/>
              </a:rPr>
              <a:t>Require SSL for login servers to secure connections.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solidFill>
                  <a:schemeClr val="bg1"/>
                </a:solidFill>
                <a:effectLst/>
                <a:latin typeface="Clear Sans Regular" panose="020B0604020202020204" charset="0"/>
                <a:cs typeface="Clear Sans Regular" panose="020B0604020202020204" charset="0"/>
              </a:rPr>
              <a:t>Upgrade encryption to industry-standard algorithms.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solidFill>
                  <a:schemeClr val="bg1"/>
                </a:solidFill>
                <a:effectLst/>
                <a:latin typeface="Clear Sans Regular" panose="020B0604020202020204" charset="0"/>
                <a:cs typeface="Clear Sans Regular" panose="020B0604020202020204" charset="0"/>
              </a:rPr>
              <a:t>Regularly audit and monitor encryption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Clear Sans Regular" panose="020B0604020202020204" charset="0"/>
              <a:cs typeface="Clear Sans Regular" panose="020B0604020202020204" charset="0"/>
            </a:endParaRPr>
          </a:p>
        </p:txBody>
      </p:sp>
      <p:sp>
        <p:nvSpPr>
          <p:cNvPr id="98" name="TextBox 97">
            <a:extLst>
              <a:ext uri="{FF2B5EF4-FFF2-40B4-BE49-F238E27FC236}">
                <a16:creationId xmlns:a16="http://schemas.microsoft.com/office/drawing/2014/main" id="{787D123F-23A5-6FA5-33DA-9D595D1B11DD}"/>
              </a:ext>
            </a:extLst>
          </p:cNvPr>
          <p:cNvSpPr txBox="1"/>
          <p:nvPr/>
        </p:nvSpPr>
        <p:spPr>
          <a:xfrm>
            <a:off x="7531659" y="3560873"/>
            <a:ext cx="2872060" cy="1303177"/>
          </a:xfrm>
          <a:prstGeom prst="rect">
            <a:avLst/>
          </a:prstGeom>
          <a:noFill/>
        </p:spPr>
        <p:txBody>
          <a:bodyPr wrap="square">
            <a:spAutoFit/>
          </a:bodyPr>
          <a:lstStyle/>
          <a:p>
            <a:pPr marL="285750" indent="-285750">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Disable separated employees' accounts and building access immediately.</a:t>
            </a:r>
          </a:p>
          <a:p>
            <a:pPr marL="285750" indent="-285750">
              <a:lnSpc>
                <a:spcPct val="150000"/>
              </a:lnSpc>
              <a:buFont typeface="Arial" panose="020B0604020202020204" pitchFamily="34" charset="0"/>
              <a:buChar char="•"/>
            </a:pPr>
            <a:r>
              <a:rPr lang="en-US" sz="1350" dirty="0">
                <a:solidFill>
                  <a:schemeClr val="bg1"/>
                </a:solidFill>
                <a:latin typeface="Clear Sans Regular" panose="020B0604020202020204" charset="0"/>
                <a:cs typeface="Clear Sans Regular" panose="020B0604020202020204" charset="0"/>
              </a:rPr>
              <a:t>Reset and erase personal data from all applicable devices.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1304072" y="5323466"/>
            <a:ext cx="3039355" cy="881680"/>
            <a:chOff x="0" y="0"/>
            <a:chExt cx="775650" cy="225007"/>
          </a:xfrm>
        </p:grpSpPr>
        <p:sp>
          <p:nvSpPr>
            <p:cNvPr id="3" name="Freeform 3"/>
            <p:cNvSpPr/>
            <p:nvPr/>
          </p:nvSpPr>
          <p:spPr>
            <a:xfrm>
              <a:off x="0" y="0"/>
              <a:ext cx="775650" cy="225007"/>
            </a:xfrm>
            <a:custGeom>
              <a:avLst/>
              <a:gdLst/>
              <a:ahLst/>
              <a:cxnLst/>
              <a:rect l="l" t="t" r="r" b="b"/>
              <a:pathLst>
                <a:path w="775650" h="225007">
                  <a:moveTo>
                    <a:pt x="0" y="0"/>
                  </a:moveTo>
                  <a:lnTo>
                    <a:pt x="775650" y="0"/>
                  </a:lnTo>
                  <a:lnTo>
                    <a:pt x="775650" y="225007"/>
                  </a:lnTo>
                  <a:lnTo>
                    <a:pt x="0" y="225007"/>
                  </a:lnTo>
                  <a:close/>
                </a:path>
              </a:pathLst>
            </a:custGeom>
            <a:solidFill>
              <a:srgbClr val="7E5ABB"/>
            </a:solidFill>
            <a:ln cap="sq">
              <a:noFill/>
              <a:prstDash val="solid"/>
              <a:miter/>
            </a:ln>
          </p:spPr>
          <p:txBody>
            <a:bodyPr/>
            <a:lstStyle/>
            <a:p>
              <a:endParaRPr lang="en-US"/>
            </a:p>
          </p:txBody>
        </p:sp>
        <p:sp>
          <p:nvSpPr>
            <p:cNvPr id="4" name="TextBox 4"/>
            <p:cNvSpPr txBox="1"/>
            <p:nvPr/>
          </p:nvSpPr>
          <p:spPr>
            <a:xfrm>
              <a:off x="0" y="-38100"/>
              <a:ext cx="775650" cy="263107"/>
            </a:xfrm>
            <a:prstGeom prst="rect">
              <a:avLst/>
            </a:prstGeom>
          </p:spPr>
          <p:txBody>
            <a:bodyPr lIns="55207" tIns="55207" rIns="55207" bIns="55207" rtlCol="0" anchor="ctr"/>
            <a:lstStyle/>
            <a:p>
              <a:pPr algn="ctr">
                <a:lnSpc>
                  <a:spcPts val="2659"/>
                </a:lnSpc>
              </a:pPr>
              <a:endParaRPr/>
            </a:p>
          </p:txBody>
        </p:sp>
      </p:grpSp>
      <p:grpSp>
        <p:nvGrpSpPr>
          <p:cNvPr id="5" name="Group 5"/>
          <p:cNvGrpSpPr/>
          <p:nvPr/>
        </p:nvGrpSpPr>
        <p:grpSpPr>
          <a:xfrm>
            <a:off x="7338644" y="5323466"/>
            <a:ext cx="3039355" cy="881680"/>
            <a:chOff x="0" y="0"/>
            <a:chExt cx="775650" cy="225007"/>
          </a:xfrm>
        </p:grpSpPr>
        <p:sp>
          <p:nvSpPr>
            <p:cNvPr id="6" name="Freeform 6"/>
            <p:cNvSpPr/>
            <p:nvPr/>
          </p:nvSpPr>
          <p:spPr>
            <a:xfrm>
              <a:off x="0" y="0"/>
              <a:ext cx="775650" cy="225007"/>
            </a:xfrm>
            <a:custGeom>
              <a:avLst/>
              <a:gdLst/>
              <a:ahLst/>
              <a:cxnLst/>
              <a:rect l="l" t="t" r="r" b="b"/>
              <a:pathLst>
                <a:path w="775650" h="225007">
                  <a:moveTo>
                    <a:pt x="0" y="0"/>
                  </a:moveTo>
                  <a:lnTo>
                    <a:pt x="775650" y="0"/>
                  </a:lnTo>
                  <a:lnTo>
                    <a:pt x="775650" y="225007"/>
                  </a:lnTo>
                  <a:lnTo>
                    <a:pt x="0" y="225007"/>
                  </a:lnTo>
                  <a:close/>
                </a:path>
              </a:pathLst>
            </a:custGeom>
            <a:solidFill>
              <a:srgbClr val="818181"/>
            </a:solidFill>
            <a:ln cap="sq">
              <a:noFill/>
              <a:prstDash val="solid"/>
              <a:miter/>
            </a:ln>
          </p:spPr>
          <p:txBody>
            <a:bodyPr/>
            <a:lstStyle/>
            <a:p>
              <a:endParaRPr lang="en-US"/>
            </a:p>
          </p:txBody>
        </p:sp>
        <p:sp>
          <p:nvSpPr>
            <p:cNvPr id="7" name="TextBox 7"/>
            <p:cNvSpPr txBox="1"/>
            <p:nvPr/>
          </p:nvSpPr>
          <p:spPr>
            <a:xfrm>
              <a:off x="0" y="-38100"/>
              <a:ext cx="775650" cy="263107"/>
            </a:xfrm>
            <a:prstGeom prst="rect">
              <a:avLst/>
            </a:prstGeom>
          </p:spPr>
          <p:txBody>
            <a:bodyPr lIns="55207" tIns="55207" rIns="55207" bIns="55207" rtlCol="0" anchor="ctr"/>
            <a:lstStyle/>
            <a:p>
              <a:pPr algn="ctr">
                <a:lnSpc>
                  <a:spcPts val="2659"/>
                </a:lnSpc>
              </a:pPr>
              <a:endParaRPr/>
            </a:p>
          </p:txBody>
        </p:sp>
      </p:grpSp>
      <p:grpSp>
        <p:nvGrpSpPr>
          <p:cNvPr id="8" name="Group 8"/>
          <p:cNvGrpSpPr/>
          <p:nvPr/>
        </p:nvGrpSpPr>
        <p:grpSpPr>
          <a:xfrm>
            <a:off x="13374105" y="5324495"/>
            <a:ext cx="3039355" cy="881680"/>
            <a:chOff x="0" y="0"/>
            <a:chExt cx="775650" cy="225007"/>
          </a:xfrm>
        </p:grpSpPr>
        <p:sp>
          <p:nvSpPr>
            <p:cNvPr id="9" name="Freeform 9"/>
            <p:cNvSpPr/>
            <p:nvPr/>
          </p:nvSpPr>
          <p:spPr>
            <a:xfrm>
              <a:off x="0" y="0"/>
              <a:ext cx="775650" cy="225007"/>
            </a:xfrm>
            <a:custGeom>
              <a:avLst/>
              <a:gdLst/>
              <a:ahLst/>
              <a:cxnLst/>
              <a:rect l="l" t="t" r="r" b="b"/>
              <a:pathLst>
                <a:path w="775650" h="225007">
                  <a:moveTo>
                    <a:pt x="0" y="0"/>
                  </a:moveTo>
                  <a:lnTo>
                    <a:pt x="775650" y="0"/>
                  </a:lnTo>
                  <a:lnTo>
                    <a:pt x="775650" y="225007"/>
                  </a:lnTo>
                  <a:lnTo>
                    <a:pt x="0" y="225007"/>
                  </a:lnTo>
                  <a:close/>
                </a:path>
              </a:pathLst>
            </a:custGeom>
            <a:solidFill>
              <a:srgbClr val="4A80BE"/>
            </a:solidFill>
            <a:ln cap="sq">
              <a:noFill/>
              <a:prstDash val="solid"/>
              <a:miter/>
            </a:ln>
          </p:spPr>
          <p:txBody>
            <a:bodyPr/>
            <a:lstStyle/>
            <a:p>
              <a:endParaRPr lang="en-US"/>
            </a:p>
          </p:txBody>
        </p:sp>
        <p:sp>
          <p:nvSpPr>
            <p:cNvPr id="10" name="TextBox 10"/>
            <p:cNvSpPr txBox="1"/>
            <p:nvPr/>
          </p:nvSpPr>
          <p:spPr>
            <a:xfrm>
              <a:off x="0" y="-38100"/>
              <a:ext cx="775650" cy="263107"/>
            </a:xfrm>
            <a:prstGeom prst="rect">
              <a:avLst/>
            </a:prstGeom>
          </p:spPr>
          <p:txBody>
            <a:bodyPr lIns="55207" tIns="55207" rIns="55207" bIns="55207" rtlCol="0" anchor="ctr"/>
            <a:lstStyle/>
            <a:p>
              <a:pPr algn="ctr">
                <a:lnSpc>
                  <a:spcPts val="2659"/>
                </a:lnSpc>
              </a:pPr>
              <a:endParaRPr/>
            </a:p>
          </p:txBody>
        </p:sp>
      </p:grpSp>
      <p:grpSp>
        <p:nvGrpSpPr>
          <p:cNvPr id="11" name="Group 11"/>
          <p:cNvGrpSpPr/>
          <p:nvPr/>
        </p:nvGrpSpPr>
        <p:grpSpPr>
          <a:xfrm>
            <a:off x="4320371" y="5323466"/>
            <a:ext cx="3039355" cy="881680"/>
            <a:chOff x="0" y="0"/>
            <a:chExt cx="775650" cy="225007"/>
          </a:xfrm>
        </p:grpSpPr>
        <p:sp>
          <p:nvSpPr>
            <p:cNvPr id="12" name="Freeform 12"/>
            <p:cNvSpPr/>
            <p:nvPr/>
          </p:nvSpPr>
          <p:spPr>
            <a:xfrm>
              <a:off x="0" y="0"/>
              <a:ext cx="775650" cy="225007"/>
            </a:xfrm>
            <a:custGeom>
              <a:avLst/>
              <a:gdLst/>
              <a:ahLst/>
              <a:cxnLst/>
              <a:rect l="l" t="t" r="r" b="b"/>
              <a:pathLst>
                <a:path w="775650" h="225007">
                  <a:moveTo>
                    <a:pt x="0" y="0"/>
                  </a:moveTo>
                  <a:lnTo>
                    <a:pt x="775650" y="0"/>
                  </a:lnTo>
                  <a:lnTo>
                    <a:pt x="775650" y="225007"/>
                  </a:lnTo>
                  <a:lnTo>
                    <a:pt x="0" y="225007"/>
                  </a:lnTo>
                  <a:close/>
                </a:path>
              </a:pathLst>
            </a:custGeom>
            <a:solidFill>
              <a:srgbClr val="35A7C0"/>
            </a:solidFill>
            <a:ln cap="sq">
              <a:noFill/>
              <a:prstDash val="solid"/>
              <a:miter/>
            </a:ln>
          </p:spPr>
          <p:txBody>
            <a:bodyPr/>
            <a:lstStyle/>
            <a:p>
              <a:endParaRPr lang="en-US"/>
            </a:p>
          </p:txBody>
        </p:sp>
        <p:sp>
          <p:nvSpPr>
            <p:cNvPr id="13" name="TextBox 13"/>
            <p:cNvSpPr txBox="1"/>
            <p:nvPr/>
          </p:nvSpPr>
          <p:spPr>
            <a:xfrm>
              <a:off x="0" y="-38100"/>
              <a:ext cx="775650" cy="263107"/>
            </a:xfrm>
            <a:prstGeom prst="rect">
              <a:avLst/>
            </a:prstGeom>
          </p:spPr>
          <p:txBody>
            <a:bodyPr lIns="55207" tIns="55207" rIns="55207" bIns="55207" rtlCol="0" anchor="ctr"/>
            <a:lstStyle/>
            <a:p>
              <a:pPr algn="ctr">
                <a:lnSpc>
                  <a:spcPts val="2659"/>
                </a:lnSpc>
              </a:pPr>
              <a:endParaRPr/>
            </a:p>
          </p:txBody>
        </p:sp>
      </p:grpSp>
      <p:grpSp>
        <p:nvGrpSpPr>
          <p:cNvPr id="14" name="Group 14"/>
          <p:cNvGrpSpPr/>
          <p:nvPr/>
        </p:nvGrpSpPr>
        <p:grpSpPr>
          <a:xfrm>
            <a:off x="10355831" y="5323466"/>
            <a:ext cx="3039355" cy="881680"/>
            <a:chOff x="0" y="0"/>
            <a:chExt cx="775650" cy="225007"/>
          </a:xfrm>
        </p:grpSpPr>
        <p:sp>
          <p:nvSpPr>
            <p:cNvPr id="15" name="Freeform 15"/>
            <p:cNvSpPr/>
            <p:nvPr/>
          </p:nvSpPr>
          <p:spPr>
            <a:xfrm>
              <a:off x="0" y="0"/>
              <a:ext cx="775650" cy="225007"/>
            </a:xfrm>
            <a:custGeom>
              <a:avLst/>
              <a:gdLst/>
              <a:ahLst/>
              <a:cxnLst/>
              <a:rect l="l" t="t" r="r" b="b"/>
              <a:pathLst>
                <a:path w="775650" h="225007">
                  <a:moveTo>
                    <a:pt x="0" y="0"/>
                  </a:moveTo>
                  <a:lnTo>
                    <a:pt x="775650" y="0"/>
                  </a:lnTo>
                  <a:lnTo>
                    <a:pt x="775650" y="225007"/>
                  </a:lnTo>
                  <a:lnTo>
                    <a:pt x="0" y="225007"/>
                  </a:lnTo>
                  <a:close/>
                </a:path>
              </a:pathLst>
            </a:custGeom>
            <a:solidFill>
              <a:srgbClr val="7E5ABB"/>
            </a:solidFill>
            <a:ln cap="sq">
              <a:noFill/>
              <a:prstDash val="solid"/>
              <a:miter/>
            </a:ln>
          </p:spPr>
          <p:txBody>
            <a:bodyPr/>
            <a:lstStyle/>
            <a:p>
              <a:endParaRPr lang="en-US"/>
            </a:p>
          </p:txBody>
        </p:sp>
        <p:sp>
          <p:nvSpPr>
            <p:cNvPr id="16" name="TextBox 16"/>
            <p:cNvSpPr txBox="1"/>
            <p:nvPr/>
          </p:nvSpPr>
          <p:spPr>
            <a:xfrm>
              <a:off x="0" y="-38100"/>
              <a:ext cx="775650" cy="263107"/>
            </a:xfrm>
            <a:prstGeom prst="rect">
              <a:avLst/>
            </a:prstGeom>
          </p:spPr>
          <p:txBody>
            <a:bodyPr lIns="55207" tIns="55207" rIns="55207" bIns="55207" rtlCol="0" anchor="ctr"/>
            <a:lstStyle/>
            <a:p>
              <a:pPr algn="ctr">
                <a:lnSpc>
                  <a:spcPts val="2659"/>
                </a:lnSpc>
              </a:pPr>
              <a:endParaRPr/>
            </a:p>
          </p:txBody>
        </p:sp>
      </p:grpSp>
      <p:grpSp>
        <p:nvGrpSpPr>
          <p:cNvPr id="17" name="Group 17"/>
          <p:cNvGrpSpPr/>
          <p:nvPr/>
        </p:nvGrpSpPr>
        <p:grpSpPr>
          <a:xfrm>
            <a:off x="2467869" y="4967586"/>
            <a:ext cx="711760" cy="71176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5ABB"/>
            </a:solidFill>
            <a:ln w="47625" cap="sq">
              <a:solidFill>
                <a:srgbClr val="FFFFFF"/>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20" name="Group 20"/>
          <p:cNvGrpSpPr/>
          <p:nvPr/>
        </p:nvGrpSpPr>
        <p:grpSpPr>
          <a:xfrm>
            <a:off x="8502442" y="4967586"/>
            <a:ext cx="711760" cy="7117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8181"/>
            </a:solidFill>
            <a:ln w="47625" cap="sq">
              <a:solidFill>
                <a:srgbClr val="FFFFFF"/>
              </a:solidFill>
              <a:prstDash val="solid"/>
              <a:miter/>
            </a:ln>
          </p:spPr>
          <p:txBody>
            <a:bodyPr/>
            <a:lstStyle/>
            <a:p>
              <a:endParaRPr lang="en-US"/>
            </a:p>
          </p:txBody>
        </p:sp>
        <p:sp>
          <p:nvSpPr>
            <p:cNvPr id="22" name="TextBox 22"/>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23" name="Group 23"/>
          <p:cNvGrpSpPr/>
          <p:nvPr/>
        </p:nvGrpSpPr>
        <p:grpSpPr>
          <a:xfrm>
            <a:off x="14537902" y="4968615"/>
            <a:ext cx="711760" cy="71176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0BE"/>
            </a:solidFill>
            <a:ln w="47625" cap="sq">
              <a:solidFill>
                <a:srgbClr val="FFFFFF"/>
              </a:solidFill>
              <a:prstDash val="solid"/>
              <a:miter/>
            </a:ln>
          </p:spPr>
          <p:txBody>
            <a:bodyPr/>
            <a:lstStyle/>
            <a:p>
              <a:endParaRPr lang="en-US"/>
            </a:p>
          </p:txBody>
        </p:sp>
        <p:sp>
          <p:nvSpPr>
            <p:cNvPr id="25" name="TextBox 25"/>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26" name="Group 26"/>
          <p:cNvGrpSpPr/>
          <p:nvPr/>
        </p:nvGrpSpPr>
        <p:grpSpPr>
          <a:xfrm>
            <a:off x="5489460" y="5808655"/>
            <a:ext cx="711760" cy="71176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A7C0"/>
            </a:solidFill>
            <a:ln w="47625" cap="sq">
              <a:solidFill>
                <a:srgbClr val="FFFFFF"/>
              </a:solidFill>
              <a:prstDash val="solid"/>
              <a:miter/>
            </a:ln>
          </p:spPr>
          <p:txBody>
            <a:bodyPr/>
            <a:lstStyle/>
            <a:p>
              <a:endParaRPr lang="en-US"/>
            </a:p>
          </p:txBody>
        </p:sp>
        <p:sp>
          <p:nvSpPr>
            <p:cNvPr id="28" name="TextBox 28"/>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29" name="Group 29"/>
          <p:cNvGrpSpPr/>
          <p:nvPr/>
        </p:nvGrpSpPr>
        <p:grpSpPr>
          <a:xfrm>
            <a:off x="11516311" y="5849266"/>
            <a:ext cx="711760" cy="71176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5ABB"/>
            </a:solidFill>
            <a:ln w="47625" cap="sq">
              <a:solidFill>
                <a:srgbClr val="FFFFFF"/>
              </a:solidFill>
              <a:prstDash val="solid"/>
              <a:miter/>
            </a:ln>
          </p:spPr>
          <p:txBody>
            <a:bodyPr/>
            <a:lstStyle/>
            <a:p>
              <a:endParaRPr lang="en-US"/>
            </a:p>
          </p:txBody>
        </p:sp>
        <p:sp>
          <p:nvSpPr>
            <p:cNvPr id="31" name="TextBox 31"/>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sp>
        <p:nvSpPr>
          <p:cNvPr id="32" name="TextBox 32"/>
          <p:cNvSpPr txBox="1"/>
          <p:nvPr/>
        </p:nvSpPr>
        <p:spPr>
          <a:xfrm>
            <a:off x="2467869" y="5044701"/>
            <a:ext cx="711760" cy="490855"/>
          </a:xfrm>
          <a:prstGeom prst="rect">
            <a:avLst/>
          </a:prstGeom>
        </p:spPr>
        <p:txBody>
          <a:bodyPr lIns="0" tIns="0" rIns="0" bIns="0" rtlCol="0" anchor="t">
            <a:spAutoFit/>
          </a:bodyPr>
          <a:lstStyle/>
          <a:p>
            <a:pPr algn="ctr">
              <a:lnSpc>
                <a:spcPts val="3919"/>
              </a:lnSpc>
            </a:pPr>
            <a:r>
              <a:rPr lang="en-US" sz="2799" b="1" spc="13" dirty="0">
                <a:solidFill>
                  <a:srgbClr val="FFFFFF"/>
                </a:solidFill>
                <a:latin typeface="Inter Bold"/>
                <a:ea typeface="Inter Bold"/>
                <a:cs typeface="Inter Bold"/>
                <a:sym typeface="Inter Bold"/>
              </a:rPr>
              <a:t>1</a:t>
            </a:r>
          </a:p>
        </p:txBody>
      </p:sp>
      <p:sp>
        <p:nvSpPr>
          <p:cNvPr id="33" name="TextBox 33"/>
          <p:cNvSpPr txBox="1"/>
          <p:nvPr/>
        </p:nvSpPr>
        <p:spPr>
          <a:xfrm>
            <a:off x="8502442" y="5044701"/>
            <a:ext cx="711760" cy="490855"/>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3</a:t>
            </a:r>
          </a:p>
        </p:txBody>
      </p:sp>
      <p:sp>
        <p:nvSpPr>
          <p:cNvPr id="34" name="TextBox 34"/>
          <p:cNvSpPr txBox="1"/>
          <p:nvPr/>
        </p:nvSpPr>
        <p:spPr>
          <a:xfrm>
            <a:off x="14537902" y="5045730"/>
            <a:ext cx="711760" cy="490855"/>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5</a:t>
            </a:r>
          </a:p>
        </p:txBody>
      </p:sp>
      <p:sp>
        <p:nvSpPr>
          <p:cNvPr id="35" name="TextBox 35"/>
          <p:cNvSpPr txBox="1"/>
          <p:nvPr/>
        </p:nvSpPr>
        <p:spPr>
          <a:xfrm>
            <a:off x="5480851" y="5926381"/>
            <a:ext cx="711760" cy="490855"/>
          </a:xfrm>
          <a:prstGeom prst="rect">
            <a:avLst/>
          </a:prstGeom>
        </p:spPr>
        <p:txBody>
          <a:bodyPr lIns="0" tIns="0" rIns="0" bIns="0" rtlCol="0" anchor="t">
            <a:spAutoFit/>
          </a:bodyPr>
          <a:lstStyle/>
          <a:p>
            <a:pPr algn="ctr">
              <a:lnSpc>
                <a:spcPts val="3919"/>
              </a:lnSpc>
            </a:pPr>
            <a:r>
              <a:rPr lang="en-US" sz="2799" b="1" spc="13" dirty="0">
                <a:solidFill>
                  <a:srgbClr val="FFFFFF"/>
                </a:solidFill>
                <a:latin typeface="Inter Bold"/>
                <a:ea typeface="Inter Bold"/>
                <a:cs typeface="Inter Bold"/>
                <a:sym typeface="Inter Bold"/>
              </a:rPr>
              <a:t>2</a:t>
            </a:r>
          </a:p>
        </p:txBody>
      </p:sp>
      <p:sp>
        <p:nvSpPr>
          <p:cNvPr id="36" name="TextBox 36"/>
          <p:cNvSpPr txBox="1"/>
          <p:nvPr/>
        </p:nvSpPr>
        <p:spPr>
          <a:xfrm>
            <a:off x="11516311" y="5926381"/>
            <a:ext cx="711760" cy="490855"/>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4</a:t>
            </a:r>
          </a:p>
        </p:txBody>
      </p:sp>
      <p:sp>
        <p:nvSpPr>
          <p:cNvPr id="37" name="AutoShape 37"/>
          <p:cNvSpPr/>
          <p:nvPr/>
        </p:nvSpPr>
        <p:spPr>
          <a:xfrm>
            <a:off x="2823749" y="6143384"/>
            <a:ext cx="0" cy="938894"/>
          </a:xfrm>
          <a:prstGeom prst="line">
            <a:avLst/>
          </a:prstGeom>
          <a:ln w="47625" cap="flat">
            <a:solidFill>
              <a:srgbClr val="7E5ABB"/>
            </a:solidFill>
            <a:prstDash val="solid"/>
            <a:headEnd type="none" w="sm" len="sm"/>
            <a:tailEnd type="none" w="sm" len="sm"/>
          </a:ln>
        </p:spPr>
        <p:txBody>
          <a:bodyPr/>
          <a:lstStyle/>
          <a:p>
            <a:endParaRPr lang="en-US"/>
          </a:p>
        </p:txBody>
      </p:sp>
      <p:sp>
        <p:nvSpPr>
          <p:cNvPr id="38" name="AutoShape 38"/>
          <p:cNvSpPr/>
          <p:nvPr/>
        </p:nvSpPr>
        <p:spPr>
          <a:xfrm>
            <a:off x="8858322" y="6143384"/>
            <a:ext cx="0" cy="938894"/>
          </a:xfrm>
          <a:prstGeom prst="line">
            <a:avLst/>
          </a:prstGeom>
          <a:ln w="47625" cap="flat">
            <a:solidFill>
              <a:srgbClr val="818181"/>
            </a:solidFill>
            <a:prstDash val="solid"/>
            <a:headEnd type="none" w="sm" len="sm"/>
            <a:tailEnd type="none" w="sm" len="sm"/>
          </a:ln>
        </p:spPr>
        <p:txBody>
          <a:bodyPr/>
          <a:lstStyle/>
          <a:p>
            <a:endParaRPr lang="en-US"/>
          </a:p>
        </p:txBody>
      </p:sp>
      <p:sp>
        <p:nvSpPr>
          <p:cNvPr id="39" name="AutoShape 39"/>
          <p:cNvSpPr/>
          <p:nvPr/>
        </p:nvSpPr>
        <p:spPr>
          <a:xfrm>
            <a:off x="14893782" y="6144413"/>
            <a:ext cx="0" cy="938894"/>
          </a:xfrm>
          <a:prstGeom prst="line">
            <a:avLst/>
          </a:prstGeom>
          <a:ln w="47625" cap="flat">
            <a:solidFill>
              <a:srgbClr val="4A80BE"/>
            </a:solidFill>
            <a:prstDash val="solid"/>
            <a:headEnd type="none" w="sm" len="sm"/>
            <a:tailEnd type="none" w="sm" len="sm"/>
          </a:ln>
        </p:spPr>
        <p:txBody>
          <a:bodyPr/>
          <a:lstStyle/>
          <a:p>
            <a:endParaRPr lang="en-US"/>
          </a:p>
        </p:txBody>
      </p:sp>
      <p:sp>
        <p:nvSpPr>
          <p:cNvPr id="40" name="AutoShape 40"/>
          <p:cNvSpPr/>
          <p:nvPr/>
        </p:nvSpPr>
        <p:spPr>
          <a:xfrm flipH="1" flipV="1">
            <a:off x="5838933" y="4384572"/>
            <a:ext cx="0" cy="938894"/>
          </a:xfrm>
          <a:prstGeom prst="line">
            <a:avLst/>
          </a:prstGeom>
          <a:ln w="47625" cap="flat">
            <a:solidFill>
              <a:srgbClr val="35A7C0"/>
            </a:solidFill>
            <a:prstDash val="solid"/>
            <a:headEnd type="none" w="sm" len="sm"/>
            <a:tailEnd type="none" w="sm" len="sm"/>
          </a:ln>
        </p:spPr>
        <p:txBody>
          <a:bodyPr/>
          <a:lstStyle/>
          <a:p>
            <a:endParaRPr lang="en-US"/>
          </a:p>
        </p:txBody>
      </p:sp>
      <p:sp>
        <p:nvSpPr>
          <p:cNvPr id="41" name="AutoShape 41"/>
          <p:cNvSpPr/>
          <p:nvPr/>
        </p:nvSpPr>
        <p:spPr>
          <a:xfrm flipV="1">
            <a:off x="11874393" y="4384572"/>
            <a:ext cx="0" cy="938894"/>
          </a:xfrm>
          <a:prstGeom prst="line">
            <a:avLst/>
          </a:prstGeom>
          <a:ln w="47625" cap="flat">
            <a:solidFill>
              <a:srgbClr val="7E5ABB"/>
            </a:solidFill>
            <a:prstDash val="solid"/>
            <a:headEnd type="none" w="sm" len="sm"/>
            <a:tailEnd type="none" w="sm" len="sm"/>
          </a:ln>
        </p:spPr>
        <p:txBody>
          <a:bodyPr/>
          <a:lstStyle/>
          <a:p>
            <a:endParaRPr lang="en-US"/>
          </a:p>
        </p:txBody>
      </p:sp>
      <p:grpSp>
        <p:nvGrpSpPr>
          <p:cNvPr id="42" name="Group 42"/>
          <p:cNvGrpSpPr/>
          <p:nvPr/>
        </p:nvGrpSpPr>
        <p:grpSpPr>
          <a:xfrm>
            <a:off x="2020887" y="7082278"/>
            <a:ext cx="1605724" cy="1605724"/>
            <a:chOff x="0" y="0"/>
            <a:chExt cx="812800" cy="812800"/>
          </a:xfrm>
          <a:solidFill>
            <a:schemeClr val="bg2">
              <a:lumMod val="40000"/>
              <a:lumOff val="60000"/>
            </a:schemeClr>
          </a:solidFill>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p>
          </p:txBody>
        </p:sp>
        <p:sp>
          <p:nvSpPr>
            <p:cNvPr id="44" name="TextBox 44"/>
            <p:cNvSpPr txBox="1"/>
            <p:nvPr/>
          </p:nvSpPr>
          <p:spPr>
            <a:xfrm>
              <a:off x="76200" y="38100"/>
              <a:ext cx="660400" cy="698500"/>
            </a:xfrm>
            <a:prstGeom prst="rect">
              <a:avLst/>
            </a:prstGeom>
            <a:grpFill/>
          </p:spPr>
          <p:txBody>
            <a:bodyPr lIns="52083" tIns="52083" rIns="52083" bIns="52083" rtlCol="0" anchor="ctr"/>
            <a:lstStyle/>
            <a:p>
              <a:pPr algn="ctr">
                <a:lnSpc>
                  <a:spcPts val="2659"/>
                </a:lnSpc>
              </a:pPr>
              <a:endParaRPr/>
            </a:p>
          </p:txBody>
        </p:sp>
      </p:grpSp>
      <p:grpSp>
        <p:nvGrpSpPr>
          <p:cNvPr id="45" name="Group 45"/>
          <p:cNvGrpSpPr/>
          <p:nvPr/>
        </p:nvGrpSpPr>
        <p:grpSpPr>
          <a:xfrm>
            <a:off x="8055460" y="7082278"/>
            <a:ext cx="1605724" cy="160572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8181"/>
            </a:solidFill>
          </p:spPr>
          <p:txBody>
            <a:bodyPr/>
            <a:lstStyle/>
            <a:p>
              <a:endParaRPr lang="en-US"/>
            </a:p>
          </p:txBody>
        </p:sp>
        <p:sp>
          <p:nvSpPr>
            <p:cNvPr id="47" name="TextBox 47"/>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48" name="Group 48"/>
          <p:cNvGrpSpPr/>
          <p:nvPr/>
        </p:nvGrpSpPr>
        <p:grpSpPr>
          <a:xfrm>
            <a:off x="14090920" y="7083307"/>
            <a:ext cx="1605724" cy="1605724"/>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0BE"/>
            </a:solidFill>
          </p:spPr>
          <p:txBody>
            <a:bodyPr/>
            <a:lstStyle/>
            <a:p>
              <a:endParaRPr lang="en-US"/>
            </a:p>
          </p:txBody>
        </p:sp>
        <p:sp>
          <p:nvSpPr>
            <p:cNvPr id="50" name="TextBox 50"/>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51" name="Group 51"/>
          <p:cNvGrpSpPr/>
          <p:nvPr/>
        </p:nvGrpSpPr>
        <p:grpSpPr>
          <a:xfrm>
            <a:off x="5033869" y="2778848"/>
            <a:ext cx="1605724" cy="1605724"/>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A7C0"/>
            </a:solidFill>
          </p:spPr>
          <p:txBody>
            <a:bodyPr/>
            <a:lstStyle/>
            <a:p>
              <a:endParaRPr lang="en-US"/>
            </a:p>
          </p:txBody>
        </p:sp>
        <p:sp>
          <p:nvSpPr>
            <p:cNvPr id="53" name="TextBox 53"/>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54" name="Group 54"/>
          <p:cNvGrpSpPr/>
          <p:nvPr/>
        </p:nvGrpSpPr>
        <p:grpSpPr>
          <a:xfrm>
            <a:off x="11069329" y="2778848"/>
            <a:ext cx="1605724" cy="1605724"/>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5ABB"/>
            </a:solidFill>
          </p:spPr>
          <p:txBody>
            <a:bodyPr/>
            <a:lstStyle/>
            <a:p>
              <a:endParaRPr lang="en-US"/>
            </a:p>
          </p:txBody>
        </p:sp>
        <p:sp>
          <p:nvSpPr>
            <p:cNvPr id="56" name="TextBox 56"/>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sp>
        <p:nvSpPr>
          <p:cNvPr id="57" name="TextBox 57"/>
          <p:cNvSpPr txBox="1"/>
          <p:nvPr/>
        </p:nvSpPr>
        <p:spPr>
          <a:xfrm>
            <a:off x="1143259" y="1974247"/>
            <a:ext cx="4335979" cy="1663065"/>
          </a:xfrm>
          <a:prstGeom prst="rect">
            <a:avLst/>
          </a:prstGeom>
        </p:spPr>
        <p:txBody>
          <a:bodyPr lIns="0" tIns="0" rIns="0" bIns="0" rtlCol="0" anchor="t">
            <a:spAutoFit/>
          </a:bodyPr>
          <a:lstStyle/>
          <a:p>
            <a:pPr algn="ctr">
              <a:lnSpc>
                <a:spcPts val="3359"/>
              </a:lnSpc>
            </a:pPr>
            <a:r>
              <a:rPr lang="en-US" sz="2400" b="1" spc="12">
                <a:solidFill>
                  <a:srgbClr val="000000"/>
                </a:solidFill>
                <a:latin typeface="Inter Bold"/>
                <a:ea typeface="Inter Bold"/>
                <a:cs typeface="Inter Bold"/>
                <a:sym typeface="Inter Bold"/>
              </a:rPr>
              <a:t>Phase 1</a:t>
            </a:r>
          </a:p>
          <a:p>
            <a:pPr algn="ctr">
              <a:lnSpc>
                <a:spcPts val="3359"/>
              </a:lnSpc>
            </a:pPr>
            <a:r>
              <a:rPr lang="en-US" sz="2400" b="1" spc="12">
                <a:solidFill>
                  <a:srgbClr val="000000"/>
                </a:solidFill>
                <a:latin typeface="Inter Bold"/>
                <a:ea typeface="Inter Bold"/>
                <a:cs typeface="Inter Bold"/>
                <a:sym typeface="Inter Bold"/>
              </a:rPr>
              <a:t>Foundational Assessments</a:t>
            </a:r>
          </a:p>
          <a:p>
            <a:pPr algn="ctr">
              <a:lnSpc>
                <a:spcPts val="3359"/>
              </a:lnSpc>
            </a:pPr>
            <a:r>
              <a:rPr lang="en-US" sz="2400" b="1" spc="12">
                <a:solidFill>
                  <a:srgbClr val="000000"/>
                </a:solidFill>
                <a:latin typeface="Inter Bold"/>
                <a:ea typeface="Inter Bold"/>
                <a:cs typeface="Inter Bold"/>
                <a:sym typeface="Inter Bold"/>
              </a:rPr>
              <a:t>0-6 months</a:t>
            </a:r>
          </a:p>
          <a:p>
            <a:pPr algn="ctr">
              <a:lnSpc>
                <a:spcPts val="3359"/>
              </a:lnSpc>
            </a:pPr>
            <a:endParaRPr lang="en-US" sz="2400" b="1" spc="12">
              <a:solidFill>
                <a:srgbClr val="000000"/>
              </a:solidFill>
              <a:latin typeface="Inter Bold"/>
              <a:ea typeface="Inter Bold"/>
              <a:cs typeface="Inter Bold"/>
              <a:sym typeface="Inter Bold"/>
            </a:endParaRPr>
          </a:p>
        </p:txBody>
      </p:sp>
      <p:sp>
        <p:nvSpPr>
          <p:cNvPr id="58" name="TextBox 58"/>
          <p:cNvSpPr txBox="1"/>
          <p:nvPr/>
        </p:nvSpPr>
        <p:spPr>
          <a:xfrm>
            <a:off x="7096793" y="1974247"/>
            <a:ext cx="3839864" cy="1663065"/>
          </a:xfrm>
          <a:prstGeom prst="rect">
            <a:avLst/>
          </a:prstGeom>
        </p:spPr>
        <p:txBody>
          <a:bodyPr lIns="0" tIns="0" rIns="0" bIns="0" rtlCol="0" anchor="t">
            <a:spAutoFit/>
          </a:bodyPr>
          <a:lstStyle/>
          <a:p>
            <a:pPr algn="ctr">
              <a:lnSpc>
                <a:spcPts val="3359"/>
              </a:lnSpc>
            </a:pPr>
            <a:r>
              <a:rPr lang="en-US" sz="2400" b="1" spc="12">
                <a:solidFill>
                  <a:srgbClr val="000000"/>
                </a:solidFill>
                <a:latin typeface="Inter Bold"/>
                <a:ea typeface="Inter Bold"/>
                <a:cs typeface="Inter Bold"/>
                <a:sym typeface="Inter Bold"/>
              </a:rPr>
              <a:t>Phase 3</a:t>
            </a:r>
          </a:p>
          <a:p>
            <a:pPr algn="ctr">
              <a:lnSpc>
                <a:spcPts val="3359"/>
              </a:lnSpc>
            </a:pPr>
            <a:r>
              <a:rPr lang="en-US" sz="2400" b="1" spc="12">
                <a:solidFill>
                  <a:srgbClr val="000000"/>
                </a:solidFill>
                <a:latin typeface="Inter Bold"/>
                <a:ea typeface="Inter Bold"/>
                <a:cs typeface="Inter Bold"/>
                <a:sym typeface="Inter Bold"/>
              </a:rPr>
              <a:t>Tool Integration</a:t>
            </a:r>
          </a:p>
          <a:p>
            <a:pPr algn="ctr">
              <a:lnSpc>
                <a:spcPts val="3359"/>
              </a:lnSpc>
            </a:pPr>
            <a:r>
              <a:rPr lang="en-US" sz="2400" b="1" spc="12">
                <a:solidFill>
                  <a:srgbClr val="000000"/>
                </a:solidFill>
                <a:latin typeface="Inter Bold"/>
                <a:ea typeface="Inter Bold"/>
                <a:cs typeface="Inter Bold"/>
                <a:sym typeface="Inter Bold"/>
              </a:rPr>
              <a:t>9-12 months</a:t>
            </a:r>
          </a:p>
          <a:p>
            <a:pPr algn="ctr">
              <a:lnSpc>
                <a:spcPts val="3359"/>
              </a:lnSpc>
            </a:pPr>
            <a:endParaRPr lang="en-US" sz="2400" b="1" spc="12">
              <a:solidFill>
                <a:srgbClr val="000000"/>
              </a:solidFill>
              <a:latin typeface="Inter Bold"/>
              <a:ea typeface="Inter Bold"/>
              <a:cs typeface="Inter Bold"/>
              <a:sym typeface="Inter Bold"/>
            </a:endParaRPr>
          </a:p>
        </p:txBody>
      </p:sp>
      <p:sp>
        <p:nvSpPr>
          <p:cNvPr id="59" name="TextBox 59"/>
          <p:cNvSpPr txBox="1"/>
          <p:nvPr/>
        </p:nvSpPr>
        <p:spPr>
          <a:xfrm>
            <a:off x="13306110" y="1924425"/>
            <a:ext cx="4056835" cy="1663065"/>
          </a:xfrm>
          <a:prstGeom prst="rect">
            <a:avLst/>
          </a:prstGeom>
        </p:spPr>
        <p:txBody>
          <a:bodyPr lIns="0" tIns="0" rIns="0" bIns="0" rtlCol="0" anchor="t">
            <a:spAutoFit/>
          </a:bodyPr>
          <a:lstStyle/>
          <a:p>
            <a:pPr algn="ctr">
              <a:lnSpc>
                <a:spcPts val="3359"/>
              </a:lnSpc>
            </a:pPr>
            <a:r>
              <a:rPr lang="en-US" sz="2400" b="1" spc="12">
                <a:solidFill>
                  <a:srgbClr val="000000"/>
                </a:solidFill>
                <a:latin typeface="Inter Bold"/>
                <a:ea typeface="Inter Bold"/>
                <a:cs typeface="Inter Bold"/>
                <a:sym typeface="Inter Bold"/>
              </a:rPr>
              <a:t>Phase 5</a:t>
            </a:r>
          </a:p>
          <a:p>
            <a:pPr algn="ctr">
              <a:lnSpc>
                <a:spcPts val="3359"/>
              </a:lnSpc>
            </a:pPr>
            <a:r>
              <a:rPr lang="en-US" sz="2400" b="1" spc="12">
                <a:solidFill>
                  <a:srgbClr val="000000"/>
                </a:solidFill>
                <a:latin typeface="Inter Bold"/>
                <a:ea typeface="Inter Bold"/>
                <a:cs typeface="Inter Bold"/>
                <a:sym typeface="Inter Bold"/>
              </a:rPr>
              <a:t>GRC Trial Implementation 15-18 months</a:t>
            </a:r>
          </a:p>
          <a:p>
            <a:pPr algn="ctr">
              <a:lnSpc>
                <a:spcPts val="3359"/>
              </a:lnSpc>
            </a:pPr>
            <a:endParaRPr lang="en-US" sz="2400" b="1" spc="12">
              <a:solidFill>
                <a:srgbClr val="000000"/>
              </a:solidFill>
              <a:latin typeface="Inter Bold"/>
              <a:ea typeface="Inter Bold"/>
              <a:cs typeface="Inter Bold"/>
              <a:sym typeface="Inter Bold"/>
            </a:endParaRPr>
          </a:p>
        </p:txBody>
      </p:sp>
      <p:sp>
        <p:nvSpPr>
          <p:cNvPr id="60" name="TextBox 60"/>
          <p:cNvSpPr txBox="1"/>
          <p:nvPr/>
        </p:nvSpPr>
        <p:spPr>
          <a:xfrm>
            <a:off x="4355424" y="6535890"/>
            <a:ext cx="3043759" cy="1555115"/>
          </a:xfrm>
          <a:prstGeom prst="rect">
            <a:avLst/>
          </a:prstGeom>
        </p:spPr>
        <p:txBody>
          <a:bodyPr lIns="0" tIns="0" rIns="0" bIns="0" rtlCol="0" anchor="t">
            <a:spAutoFit/>
          </a:bodyPr>
          <a:lstStyle/>
          <a:p>
            <a:pPr algn="ctr">
              <a:lnSpc>
                <a:spcPts val="3359"/>
              </a:lnSpc>
            </a:pPr>
            <a:r>
              <a:rPr lang="en-US" sz="2400" b="1" spc="12" dirty="0">
                <a:solidFill>
                  <a:srgbClr val="000000"/>
                </a:solidFill>
                <a:latin typeface="Inter Bold"/>
                <a:ea typeface="Inter Bold"/>
                <a:cs typeface="Inter Bold"/>
                <a:sym typeface="Inter Bold"/>
              </a:rPr>
              <a:t>Phase 2</a:t>
            </a:r>
          </a:p>
          <a:p>
            <a:pPr algn="ctr">
              <a:lnSpc>
                <a:spcPts val="3359"/>
              </a:lnSpc>
            </a:pPr>
            <a:r>
              <a:rPr lang="en-US" sz="2400" b="1" spc="12" dirty="0">
                <a:solidFill>
                  <a:srgbClr val="000000"/>
                </a:solidFill>
                <a:latin typeface="Inter Bold"/>
                <a:ea typeface="Inter Bold"/>
                <a:cs typeface="Inter Bold"/>
                <a:sym typeface="Inter Bold"/>
              </a:rPr>
              <a:t>Policy Development</a:t>
            </a:r>
          </a:p>
          <a:p>
            <a:pPr algn="ctr">
              <a:lnSpc>
                <a:spcPts val="3080"/>
              </a:lnSpc>
            </a:pPr>
            <a:r>
              <a:rPr lang="en-US" sz="2200" b="1" spc="11" dirty="0">
                <a:solidFill>
                  <a:srgbClr val="000000"/>
                </a:solidFill>
                <a:latin typeface="Inter Bold"/>
                <a:ea typeface="Inter Bold"/>
                <a:cs typeface="Inter Bold"/>
                <a:sym typeface="Inter Bold"/>
              </a:rPr>
              <a:t>6-9 months</a:t>
            </a:r>
          </a:p>
          <a:p>
            <a:pPr algn="ctr">
              <a:lnSpc>
                <a:spcPts val="2660"/>
              </a:lnSpc>
            </a:pPr>
            <a:endParaRPr lang="en-US" sz="2200" b="1" spc="11" dirty="0">
              <a:solidFill>
                <a:srgbClr val="000000"/>
              </a:solidFill>
              <a:latin typeface="Inter Bold"/>
              <a:ea typeface="Inter Bold"/>
              <a:cs typeface="Inter Bold"/>
              <a:sym typeface="Inter Bold"/>
            </a:endParaRPr>
          </a:p>
        </p:txBody>
      </p:sp>
      <p:sp>
        <p:nvSpPr>
          <p:cNvPr id="61" name="TextBox 61"/>
          <p:cNvSpPr txBox="1"/>
          <p:nvPr/>
        </p:nvSpPr>
        <p:spPr>
          <a:xfrm>
            <a:off x="10134917" y="6603024"/>
            <a:ext cx="3540365" cy="1663065"/>
          </a:xfrm>
          <a:prstGeom prst="rect">
            <a:avLst/>
          </a:prstGeom>
        </p:spPr>
        <p:txBody>
          <a:bodyPr lIns="0" tIns="0" rIns="0" bIns="0" rtlCol="0" anchor="t">
            <a:spAutoFit/>
          </a:bodyPr>
          <a:lstStyle/>
          <a:p>
            <a:pPr algn="ctr">
              <a:lnSpc>
                <a:spcPts val="3359"/>
              </a:lnSpc>
            </a:pPr>
            <a:r>
              <a:rPr lang="en-US" sz="2400" b="1" spc="12" dirty="0">
                <a:solidFill>
                  <a:srgbClr val="000000"/>
                </a:solidFill>
                <a:latin typeface="Inter Bold"/>
                <a:ea typeface="Inter Bold"/>
                <a:cs typeface="Inter Bold"/>
                <a:sym typeface="Inter Bold"/>
              </a:rPr>
              <a:t>Phase 4</a:t>
            </a:r>
          </a:p>
          <a:p>
            <a:pPr algn="ctr">
              <a:lnSpc>
                <a:spcPts val="3359"/>
              </a:lnSpc>
            </a:pPr>
            <a:r>
              <a:rPr lang="en-US" sz="2400" b="1" spc="12" dirty="0">
                <a:solidFill>
                  <a:srgbClr val="000000"/>
                </a:solidFill>
                <a:latin typeface="Inter Bold"/>
                <a:ea typeface="Inter Bold"/>
                <a:cs typeface="Inter Bold"/>
                <a:sym typeface="Inter Bold"/>
              </a:rPr>
              <a:t>Educational Training</a:t>
            </a:r>
          </a:p>
          <a:p>
            <a:pPr algn="ctr">
              <a:lnSpc>
                <a:spcPts val="3359"/>
              </a:lnSpc>
            </a:pPr>
            <a:r>
              <a:rPr lang="en-US" sz="2400" b="1" spc="12" dirty="0">
                <a:solidFill>
                  <a:srgbClr val="000000"/>
                </a:solidFill>
                <a:latin typeface="Inter Bold"/>
                <a:ea typeface="Inter Bold"/>
                <a:cs typeface="Inter Bold"/>
                <a:sym typeface="Inter Bold"/>
              </a:rPr>
              <a:t>12-15 months</a:t>
            </a:r>
          </a:p>
          <a:p>
            <a:pPr algn="ctr">
              <a:lnSpc>
                <a:spcPts val="3359"/>
              </a:lnSpc>
            </a:pPr>
            <a:endParaRPr lang="en-US" sz="2400" b="1" spc="12" dirty="0">
              <a:solidFill>
                <a:srgbClr val="000000"/>
              </a:solidFill>
              <a:latin typeface="Inter Bold"/>
              <a:ea typeface="Inter Bold"/>
              <a:cs typeface="Inter Bold"/>
              <a:sym typeface="Inter Bold"/>
            </a:endParaRPr>
          </a:p>
        </p:txBody>
      </p:sp>
      <p:sp>
        <p:nvSpPr>
          <p:cNvPr id="62" name="TextBox 62"/>
          <p:cNvSpPr txBox="1"/>
          <p:nvPr/>
        </p:nvSpPr>
        <p:spPr>
          <a:xfrm>
            <a:off x="1580576" y="3405293"/>
            <a:ext cx="3461346" cy="1478915"/>
          </a:xfrm>
          <a:prstGeom prst="rect">
            <a:avLst/>
          </a:prstGeom>
        </p:spPr>
        <p:txBody>
          <a:bodyPr lIns="0" tIns="0" rIns="0" bIns="0" rtlCol="0" anchor="t">
            <a:spAutoFit/>
          </a:bodyPr>
          <a:lstStyle/>
          <a:p>
            <a:pPr marL="302261" lvl="1" indent="-151130" algn="l">
              <a:lnSpc>
                <a:spcPts val="1960"/>
              </a:lnSpc>
              <a:buFont typeface="Arial"/>
              <a:buChar char="•"/>
            </a:pPr>
            <a:r>
              <a:rPr lang="en-US" sz="1400" spc="7">
                <a:solidFill>
                  <a:srgbClr val="000000"/>
                </a:solidFill>
                <a:latin typeface="Inter"/>
                <a:ea typeface="Inter"/>
                <a:cs typeface="Inter"/>
                <a:sym typeface="Inter"/>
              </a:rPr>
              <a:t>Define Scope / Current State Assessment (1m)  </a:t>
            </a:r>
          </a:p>
          <a:p>
            <a:pPr marL="302261" lvl="1" indent="-151130" algn="l">
              <a:lnSpc>
                <a:spcPts val="1960"/>
              </a:lnSpc>
              <a:buFont typeface="Arial"/>
              <a:buChar char="•"/>
            </a:pPr>
            <a:r>
              <a:rPr lang="en-US" sz="1400" spc="7">
                <a:solidFill>
                  <a:srgbClr val="000000"/>
                </a:solidFill>
                <a:latin typeface="Inter"/>
                <a:ea typeface="Inter"/>
                <a:cs typeface="Inter"/>
                <a:sym typeface="Inter"/>
              </a:rPr>
              <a:t>Stakeholder Engagement (1m)</a:t>
            </a:r>
          </a:p>
          <a:p>
            <a:pPr marL="302261" lvl="1" indent="-151130" algn="l">
              <a:lnSpc>
                <a:spcPts val="1960"/>
              </a:lnSpc>
              <a:buFont typeface="Arial"/>
              <a:buChar char="•"/>
            </a:pPr>
            <a:r>
              <a:rPr lang="en-US" sz="1400" spc="7">
                <a:solidFill>
                  <a:srgbClr val="000000"/>
                </a:solidFill>
                <a:latin typeface="Inter"/>
                <a:ea typeface="Inter"/>
                <a:cs typeface="Inter"/>
                <a:sym typeface="Inter"/>
              </a:rPr>
              <a:t>Adopting NIST CSF Framework (2m)</a:t>
            </a:r>
          </a:p>
          <a:p>
            <a:pPr marL="302261" lvl="1" indent="-151130" algn="l">
              <a:lnSpc>
                <a:spcPts val="1960"/>
              </a:lnSpc>
              <a:buFont typeface="Arial"/>
              <a:buChar char="•"/>
            </a:pPr>
            <a:r>
              <a:rPr lang="en-US" sz="1400" spc="7">
                <a:solidFill>
                  <a:srgbClr val="000000"/>
                </a:solidFill>
                <a:latin typeface="Inter"/>
                <a:ea typeface="Inter"/>
                <a:cs typeface="Inter"/>
                <a:sym typeface="Inter"/>
              </a:rPr>
              <a:t>Adopting the NIST RMF (1m)</a:t>
            </a:r>
          </a:p>
          <a:p>
            <a:pPr marL="302261" lvl="1" indent="-151130" algn="l">
              <a:lnSpc>
                <a:spcPts val="1960"/>
              </a:lnSpc>
              <a:buFont typeface="Arial"/>
              <a:buChar char="•"/>
            </a:pPr>
            <a:r>
              <a:rPr lang="en-US" sz="1400" spc="7">
                <a:solidFill>
                  <a:srgbClr val="000000"/>
                </a:solidFill>
                <a:latin typeface="Inter"/>
                <a:ea typeface="Inter"/>
                <a:cs typeface="Inter"/>
                <a:sym typeface="Inter"/>
              </a:rPr>
              <a:t>Conduct a Risk Assessment (1m)</a:t>
            </a:r>
          </a:p>
        </p:txBody>
      </p:sp>
      <p:sp>
        <p:nvSpPr>
          <p:cNvPr id="63" name="TextBox 63"/>
          <p:cNvSpPr txBox="1"/>
          <p:nvPr/>
        </p:nvSpPr>
        <p:spPr>
          <a:xfrm>
            <a:off x="7096793" y="3345796"/>
            <a:ext cx="3857263" cy="735965"/>
          </a:xfrm>
          <a:prstGeom prst="rect">
            <a:avLst/>
          </a:prstGeom>
        </p:spPr>
        <p:txBody>
          <a:bodyPr lIns="0" tIns="0" rIns="0" bIns="0" rtlCol="0" anchor="t">
            <a:spAutoFit/>
          </a:bodyPr>
          <a:lstStyle/>
          <a:p>
            <a:pPr marL="302261" lvl="1" indent="-151130" algn="just">
              <a:lnSpc>
                <a:spcPts val="1960"/>
              </a:lnSpc>
              <a:buFont typeface="Arial"/>
              <a:buChar char="•"/>
            </a:pPr>
            <a:r>
              <a:rPr lang="en-US" sz="1400" spc="7">
                <a:solidFill>
                  <a:srgbClr val="000000"/>
                </a:solidFill>
                <a:latin typeface="Inter"/>
                <a:ea typeface="Inter"/>
                <a:cs typeface="Inter"/>
                <a:sym typeface="Inter"/>
              </a:rPr>
              <a:t>Research applicable GRC tools (1m)</a:t>
            </a:r>
          </a:p>
          <a:p>
            <a:pPr marL="302261" lvl="1" indent="-151130" algn="just">
              <a:lnSpc>
                <a:spcPts val="1960"/>
              </a:lnSpc>
              <a:buFont typeface="Arial"/>
              <a:buChar char="•"/>
            </a:pPr>
            <a:r>
              <a:rPr lang="en-US" sz="1400" spc="7">
                <a:solidFill>
                  <a:srgbClr val="000000"/>
                </a:solidFill>
                <a:latin typeface="Inter"/>
                <a:ea typeface="Inter"/>
                <a:cs typeface="Inter"/>
                <a:sym typeface="Inter"/>
              </a:rPr>
              <a:t>Develop Implementation of GRC tool (2m)</a:t>
            </a:r>
          </a:p>
          <a:p>
            <a:pPr algn="just">
              <a:lnSpc>
                <a:spcPts val="1960"/>
              </a:lnSpc>
            </a:pPr>
            <a:endParaRPr lang="en-US" sz="1400" spc="7">
              <a:solidFill>
                <a:srgbClr val="000000"/>
              </a:solidFill>
              <a:latin typeface="Inter"/>
              <a:ea typeface="Inter"/>
              <a:cs typeface="Inter"/>
              <a:sym typeface="Inter"/>
            </a:endParaRPr>
          </a:p>
        </p:txBody>
      </p:sp>
      <p:sp>
        <p:nvSpPr>
          <p:cNvPr id="64" name="TextBox 64"/>
          <p:cNvSpPr txBox="1"/>
          <p:nvPr/>
        </p:nvSpPr>
        <p:spPr>
          <a:xfrm>
            <a:off x="12979853" y="3345796"/>
            <a:ext cx="4684796" cy="1773434"/>
          </a:xfrm>
          <a:prstGeom prst="rect">
            <a:avLst/>
          </a:prstGeom>
        </p:spPr>
        <p:txBody>
          <a:bodyPr lIns="0" tIns="0" rIns="0" bIns="0" rtlCol="0" anchor="t">
            <a:spAutoFit/>
          </a:bodyPr>
          <a:lstStyle/>
          <a:p>
            <a:pPr marL="302261" lvl="1" indent="-151130" algn="just">
              <a:lnSpc>
                <a:spcPts val="1960"/>
              </a:lnSpc>
              <a:buFont typeface="Arial"/>
              <a:buChar char="•"/>
            </a:pPr>
            <a:r>
              <a:rPr lang="en-US" sz="1400" spc="7" dirty="0">
                <a:solidFill>
                  <a:srgbClr val="000000"/>
                </a:solidFill>
                <a:latin typeface="Inter"/>
                <a:ea typeface="Inter"/>
                <a:cs typeface="Inter"/>
                <a:sym typeface="Inter"/>
              </a:rPr>
              <a:t>Define Pilot scope</a:t>
            </a:r>
          </a:p>
          <a:p>
            <a:pPr marL="302261" lvl="1" indent="-151130" algn="just">
              <a:lnSpc>
                <a:spcPts val="1960"/>
              </a:lnSpc>
              <a:buFont typeface="Arial"/>
              <a:buChar char="•"/>
            </a:pPr>
            <a:r>
              <a:rPr lang="en-US" sz="1400" spc="7" dirty="0">
                <a:solidFill>
                  <a:srgbClr val="000000"/>
                </a:solidFill>
                <a:latin typeface="Inter"/>
                <a:ea typeface="Inter"/>
                <a:cs typeface="Inter"/>
                <a:sym typeface="Inter"/>
              </a:rPr>
              <a:t>Implement GRC components </a:t>
            </a:r>
          </a:p>
          <a:p>
            <a:pPr marL="302261" lvl="1" indent="-151130" algn="just">
              <a:lnSpc>
                <a:spcPts val="1960"/>
              </a:lnSpc>
              <a:buFont typeface="Arial"/>
              <a:buChar char="•"/>
            </a:pPr>
            <a:r>
              <a:rPr lang="en-US" sz="1400" spc="7" dirty="0">
                <a:solidFill>
                  <a:srgbClr val="000000"/>
                </a:solidFill>
                <a:latin typeface="Inter"/>
                <a:ea typeface="Inter"/>
                <a:cs typeface="Inter"/>
                <a:sym typeface="Inter"/>
              </a:rPr>
              <a:t>Monitor and acquire feedback(1m)</a:t>
            </a:r>
          </a:p>
          <a:p>
            <a:pPr marL="302261" lvl="1" indent="-151130" algn="just">
              <a:lnSpc>
                <a:spcPts val="1960"/>
              </a:lnSpc>
              <a:buFont typeface="Arial"/>
              <a:buChar char="•"/>
            </a:pPr>
            <a:r>
              <a:rPr lang="en-US" sz="1400" spc="7" dirty="0">
                <a:solidFill>
                  <a:srgbClr val="000000"/>
                </a:solidFill>
                <a:latin typeface="Inter"/>
                <a:ea typeface="Inter"/>
                <a:cs typeface="Inter"/>
                <a:sym typeface="Inter"/>
              </a:rPr>
              <a:t>Employee &amp; Stakeholders feedback &amp; Engagement</a:t>
            </a:r>
          </a:p>
          <a:p>
            <a:pPr marL="302261" lvl="1" indent="-151130" algn="just">
              <a:lnSpc>
                <a:spcPts val="1960"/>
              </a:lnSpc>
              <a:buFont typeface="Arial"/>
              <a:buChar char="•"/>
            </a:pPr>
            <a:r>
              <a:rPr lang="en-US" sz="1400" spc="7" dirty="0">
                <a:solidFill>
                  <a:srgbClr val="000000"/>
                </a:solidFill>
                <a:latin typeface="Inter"/>
                <a:ea typeface="Inter"/>
                <a:cs typeface="Inter"/>
                <a:sym typeface="Inter"/>
              </a:rPr>
              <a:t>Employee Incentives Plan</a:t>
            </a:r>
          </a:p>
          <a:p>
            <a:pPr marL="302261" lvl="1" indent="-151130" algn="just">
              <a:lnSpc>
                <a:spcPts val="1960"/>
              </a:lnSpc>
              <a:buFont typeface="Arial"/>
              <a:buChar char="•"/>
            </a:pPr>
            <a:r>
              <a:rPr lang="en-US" sz="1400" spc="7" dirty="0">
                <a:solidFill>
                  <a:srgbClr val="000000"/>
                </a:solidFill>
                <a:latin typeface="Inter"/>
                <a:ea typeface="Inter"/>
                <a:cs typeface="Inter"/>
                <a:sym typeface="Inter"/>
              </a:rPr>
              <a:t>Create GRC Archived Documentation </a:t>
            </a:r>
          </a:p>
          <a:p>
            <a:pPr algn="just">
              <a:lnSpc>
                <a:spcPts val="1960"/>
              </a:lnSpc>
            </a:pPr>
            <a:endParaRPr lang="en-US" sz="1400" spc="7" dirty="0">
              <a:solidFill>
                <a:srgbClr val="000000"/>
              </a:solidFill>
              <a:latin typeface="Inter"/>
              <a:ea typeface="Inter"/>
              <a:cs typeface="Inter"/>
              <a:sym typeface="Inter"/>
            </a:endParaRPr>
          </a:p>
        </p:txBody>
      </p:sp>
      <p:sp>
        <p:nvSpPr>
          <p:cNvPr id="65" name="TextBox 65"/>
          <p:cNvSpPr txBox="1"/>
          <p:nvPr/>
        </p:nvSpPr>
        <p:spPr>
          <a:xfrm>
            <a:off x="4320371" y="7789137"/>
            <a:ext cx="4667662" cy="2286395"/>
          </a:xfrm>
          <a:prstGeom prst="rect">
            <a:avLst/>
          </a:prstGeom>
        </p:spPr>
        <p:txBody>
          <a:bodyPr lIns="0" tIns="0" rIns="0" bIns="0" rtlCol="0" anchor="t">
            <a:spAutoFit/>
          </a:bodyPr>
          <a:lstStyle/>
          <a:p>
            <a:pPr marL="302261" lvl="1" indent="-151130" algn="l">
              <a:lnSpc>
                <a:spcPts val="1960"/>
              </a:lnSpc>
              <a:buFont typeface="Arial"/>
              <a:buChar char="•"/>
            </a:pPr>
            <a:r>
              <a:rPr lang="en-US" sz="1400" spc="7" dirty="0">
                <a:solidFill>
                  <a:srgbClr val="000000"/>
                </a:solidFill>
                <a:latin typeface="Inter"/>
                <a:ea typeface="Inter"/>
                <a:cs typeface="Inter"/>
                <a:sym typeface="Inter"/>
              </a:rPr>
              <a:t>Acceptable Use Policy (AUP)</a:t>
            </a:r>
          </a:p>
          <a:p>
            <a:pPr marL="302261" lvl="1" indent="-151130" algn="l">
              <a:lnSpc>
                <a:spcPts val="1960"/>
              </a:lnSpc>
              <a:buFont typeface="Arial"/>
              <a:buChar char="•"/>
            </a:pPr>
            <a:r>
              <a:rPr lang="en-US" sz="1400" spc="7" dirty="0">
                <a:solidFill>
                  <a:srgbClr val="000000"/>
                </a:solidFill>
                <a:latin typeface="Inter"/>
                <a:ea typeface="Inter"/>
                <a:cs typeface="Inter"/>
                <a:sym typeface="Inter"/>
              </a:rPr>
              <a:t>Access Control Policy</a:t>
            </a:r>
          </a:p>
          <a:p>
            <a:pPr marL="302261" lvl="1" indent="-151130" algn="l">
              <a:lnSpc>
                <a:spcPts val="1960"/>
              </a:lnSpc>
              <a:buFont typeface="Arial"/>
              <a:buChar char="•"/>
            </a:pPr>
            <a:r>
              <a:rPr lang="en-US" sz="1400" spc="7" dirty="0">
                <a:solidFill>
                  <a:srgbClr val="000000"/>
                </a:solidFill>
                <a:latin typeface="Inter"/>
                <a:ea typeface="Inter"/>
                <a:cs typeface="Inter"/>
                <a:sym typeface="Inter"/>
              </a:rPr>
              <a:t>Incident Response Policy</a:t>
            </a:r>
          </a:p>
          <a:p>
            <a:pPr marL="302261" lvl="1" indent="-151130" algn="l">
              <a:lnSpc>
                <a:spcPts val="1960"/>
              </a:lnSpc>
              <a:buFont typeface="Arial"/>
              <a:buChar char="•"/>
            </a:pPr>
            <a:r>
              <a:rPr lang="en-US" sz="1400" spc="7" dirty="0">
                <a:solidFill>
                  <a:srgbClr val="000000"/>
                </a:solidFill>
                <a:latin typeface="Inter"/>
                <a:ea typeface="Inter"/>
                <a:cs typeface="Inter"/>
                <a:sym typeface="Inter"/>
              </a:rPr>
              <a:t>Data Protection and Privacy Policy</a:t>
            </a:r>
          </a:p>
          <a:p>
            <a:pPr marL="302261" lvl="1" indent="-151130" algn="l">
              <a:lnSpc>
                <a:spcPts val="1960"/>
              </a:lnSpc>
              <a:buFont typeface="Arial"/>
              <a:buChar char="•"/>
            </a:pPr>
            <a:r>
              <a:rPr lang="en-US" sz="1400" spc="7" dirty="0">
                <a:solidFill>
                  <a:srgbClr val="000000"/>
                </a:solidFill>
                <a:latin typeface="Inter"/>
                <a:ea typeface="Inter"/>
                <a:cs typeface="Inter"/>
                <a:sym typeface="Inter"/>
              </a:rPr>
              <a:t>Password Management Policy</a:t>
            </a:r>
          </a:p>
          <a:p>
            <a:pPr marL="302261" lvl="1" indent="-151130" algn="l">
              <a:lnSpc>
                <a:spcPts val="1960"/>
              </a:lnSpc>
              <a:buFont typeface="Arial"/>
              <a:buChar char="•"/>
            </a:pPr>
            <a:r>
              <a:rPr lang="en-US" sz="1400" spc="7" dirty="0">
                <a:solidFill>
                  <a:srgbClr val="000000"/>
                </a:solidFill>
                <a:latin typeface="Inter"/>
                <a:ea typeface="Inter"/>
                <a:cs typeface="Inter"/>
                <a:sym typeface="Inter"/>
              </a:rPr>
              <a:t>Network Security Policy</a:t>
            </a:r>
          </a:p>
          <a:p>
            <a:pPr marL="302261" lvl="1" indent="-151130" algn="l">
              <a:lnSpc>
                <a:spcPts val="1960"/>
              </a:lnSpc>
              <a:buFont typeface="Arial"/>
              <a:buChar char="•"/>
            </a:pPr>
            <a:r>
              <a:rPr lang="en-US" sz="1400" spc="7" dirty="0">
                <a:solidFill>
                  <a:srgbClr val="000000"/>
                </a:solidFill>
                <a:latin typeface="Inter"/>
                <a:ea typeface="Inter"/>
                <a:cs typeface="Inter"/>
                <a:sym typeface="Inter"/>
              </a:rPr>
              <a:t>Bring Your Own Device (BYOD) Policy</a:t>
            </a:r>
          </a:p>
          <a:p>
            <a:pPr marL="302261" lvl="1" indent="-151130" algn="l">
              <a:lnSpc>
                <a:spcPts val="1960"/>
              </a:lnSpc>
              <a:buFont typeface="Arial"/>
              <a:buChar char="•"/>
            </a:pPr>
            <a:r>
              <a:rPr lang="en-US" sz="1400" spc="7" dirty="0">
                <a:solidFill>
                  <a:srgbClr val="000000"/>
                </a:solidFill>
                <a:latin typeface="Inter"/>
                <a:ea typeface="Inter"/>
                <a:cs typeface="Inter"/>
                <a:sym typeface="Inter"/>
              </a:rPr>
              <a:t>Employee Security Awareness and Training Policy</a:t>
            </a:r>
          </a:p>
          <a:p>
            <a:pPr marL="302261" lvl="1" indent="-151130" algn="l">
              <a:lnSpc>
                <a:spcPts val="1960"/>
              </a:lnSpc>
              <a:buFont typeface="Arial"/>
              <a:buChar char="•"/>
            </a:pPr>
            <a:r>
              <a:rPr lang="en-US" sz="1400" spc="7" dirty="0">
                <a:solidFill>
                  <a:srgbClr val="000000"/>
                </a:solidFill>
                <a:latin typeface="Inter"/>
                <a:ea typeface="Inter"/>
                <a:cs typeface="Inter"/>
                <a:sym typeface="Inter"/>
              </a:rPr>
              <a:t>Patch Management Policy</a:t>
            </a:r>
          </a:p>
        </p:txBody>
      </p:sp>
      <p:sp>
        <p:nvSpPr>
          <p:cNvPr id="66" name="TextBox 66"/>
          <p:cNvSpPr txBox="1"/>
          <p:nvPr/>
        </p:nvSpPr>
        <p:spPr>
          <a:xfrm>
            <a:off x="10369255" y="7921832"/>
            <a:ext cx="3341667" cy="1231265"/>
          </a:xfrm>
          <a:prstGeom prst="rect">
            <a:avLst/>
          </a:prstGeom>
        </p:spPr>
        <p:txBody>
          <a:bodyPr lIns="0" tIns="0" rIns="0" bIns="0" rtlCol="0" anchor="t">
            <a:spAutoFit/>
          </a:bodyPr>
          <a:lstStyle/>
          <a:p>
            <a:pPr marL="302261" lvl="1" indent="-151130" algn="just">
              <a:lnSpc>
                <a:spcPts val="1960"/>
              </a:lnSpc>
              <a:buFont typeface="Arial"/>
              <a:buChar char="•"/>
            </a:pPr>
            <a:r>
              <a:rPr lang="en-US" sz="1400" spc="7" dirty="0">
                <a:solidFill>
                  <a:srgbClr val="000000"/>
                </a:solidFill>
                <a:latin typeface="Inter"/>
                <a:ea typeface="Inter"/>
                <a:cs typeface="Inter"/>
                <a:sym typeface="Inter"/>
              </a:rPr>
              <a:t>Comprehensive GRC Training</a:t>
            </a:r>
          </a:p>
          <a:p>
            <a:pPr marL="302261" lvl="1" indent="-151130" algn="just">
              <a:lnSpc>
                <a:spcPts val="1960"/>
              </a:lnSpc>
              <a:buFont typeface="Arial"/>
              <a:buChar char="•"/>
            </a:pPr>
            <a:r>
              <a:rPr lang="en-US" sz="1400" spc="7" dirty="0">
                <a:solidFill>
                  <a:srgbClr val="000000"/>
                </a:solidFill>
                <a:latin typeface="Inter"/>
                <a:ea typeface="Inter"/>
                <a:cs typeface="Inter"/>
                <a:sym typeface="Inter"/>
              </a:rPr>
              <a:t>Compliance Management Training</a:t>
            </a:r>
          </a:p>
          <a:p>
            <a:pPr marL="302261" lvl="1" indent="-151130" algn="just">
              <a:lnSpc>
                <a:spcPts val="1960"/>
              </a:lnSpc>
              <a:buFont typeface="Arial"/>
              <a:buChar char="•"/>
            </a:pPr>
            <a:r>
              <a:rPr lang="en-US" sz="1400" spc="7" dirty="0">
                <a:solidFill>
                  <a:srgbClr val="000000"/>
                </a:solidFill>
                <a:latin typeface="Inter"/>
                <a:ea typeface="Inter"/>
                <a:cs typeface="Inter"/>
                <a:sym typeface="Inter"/>
              </a:rPr>
              <a:t>Incidence Response Training</a:t>
            </a:r>
          </a:p>
          <a:p>
            <a:pPr marL="302261" lvl="1" indent="-151130" algn="just">
              <a:lnSpc>
                <a:spcPts val="1960"/>
              </a:lnSpc>
              <a:buFont typeface="Arial"/>
              <a:buChar char="•"/>
            </a:pPr>
            <a:r>
              <a:rPr lang="en-US" sz="1400" spc="7" dirty="0">
                <a:solidFill>
                  <a:srgbClr val="000000"/>
                </a:solidFill>
                <a:latin typeface="Inter"/>
                <a:ea typeface="Inter"/>
                <a:cs typeface="Inter"/>
                <a:sym typeface="Inter"/>
              </a:rPr>
              <a:t>Security Awareness Training</a:t>
            </a:r>
          </a:p>
          <a:p>
            <a:pPr algn="just">
              <a:lnSpc>
                <a:spcPts val="1960"/>
              </a:lnSpc>
            </a:pPr>
            <a:endParaRPr lang="en-US" sz="1400" spc="7" dirty="0">
              <a:solidFill>
                <a:srgbClr val="000000"/>
              </a:solidFill>
              <a:latin typeface="Inter"/>
              <a:ea typeface="Inter"/>
              <a:cs typeface="Inter"/>
              <a:sym typeface="Inter"/>
            </a:endParaRPr>
          </a:p>
        </p:txBody>
      </p:sp>
      <p:sp>
        <p:nvSpPr>
          <p:cNvPr id="67" name="Freeform 67"/>
          <p:cNvSpPr/>
          <p:nvPr/>
        </p:nvSpPr>
        <p:spPr>
          <a:xfrm rot="5400000">
            <a:off x="15800261" y="5190462"/>
            <a:ext cx="1226397" cy="1149747"/>
          </a:xfrm>
          <a:custGeom>
            <a:avLst/>
            <a:gdLst/>
            <a:ahLst/>
            <a:cxnLst/>
            <a:rect l="l" t="t" r="r" b="b"/>
            <a:pathLst>
              <a:path w="1226397" h="1149747">
                <a:moveTo>
                  <a:pt x="0" y="0"/>
                </a:moveTo>
                <a:lnTo>
                  <a:pt x="1226397" y="0"/>
                </a:lnTo>
                <a:lnTo>
                  <a:pt x="1226397" y="1149747"/>
                </a:lnTo>
                <a:lnTo>
                  <a:pt x="0" y="114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8" name="TextBox 68"/>
          <p:cNvSpPr txBox="1"/>
          <p:nvPr/>
        </p:nvSpPr>
        <p:spPr>
          <a:xfrm>
            <a:off x="6270129" y="707252"/>
            <a:ext cx="6404924" cy="679451"/>
          </a:xfrm>
          <a:prstGeom prst="rect">
            <a:avLst/>
          </a:prstGeom>
        </p:spPr>
        <p:txBody>
          <a:bodyPr lIns="0" tIns="0" rIns="0" bIns="0" rtlCol="0" anchor="t">
            <a:spAutoFit/>
          </a:bodyPr>
          <a:lstStyle/>
          <a:p>
            <a:pPr algn="ctr">
              <a:lnSpc>
                <a:spcPts val="5599"/>
              </a:lnSpc>
            </a:pPr>
            <a:r>
              <a:rPr lang="en-US" sz="3999" b="1" spc="19">
                <a:solidFill>
                  <a:srgbClr val="000000"/>
                </a:solidFill>
                <a:latin typeface="Inter Bold"/>
                <a:ea typeface="Inter Bold"/>
                <a:cs typeface="Inter Bold"/>
                <a:sym typeface="Inter Bold"/>
              </a:rPr>
              <a:t>2024-25 GRC Timeline</a:t>
            </a:r>
          </a:p>
        </p:txBody>
      </p:sp>
      <p:sp>
        <p:nvSpPr>
          <p:cNvPr id="69" name="TextBox 69"/>
          <p:cNvSpPr txBox="1"/>
          <p:nvPr/>
        </p:nvSpPr>
        <p:spPr>
          <a:xfrm>
            <a:off x="5158323" y="1462903"/>
            <a:ext cx="7971354" cy="306705"/>
          </a:xfrm>
          <a:prstGeom prst="rect">
            <a:avLst/>
          </a:prstGeom>
        </p:spPr>
        <p:txBody>
          <a:bodyPr lIns="0" tIns="0" rIns="0" bIns="0" rtlCol="0" anchor="t">
            <a:spAutoFit/>
          </a:bodyPr>
          <a:lstStyle/>
          <a:p>
            <a:pPr algn="ctr">
              <a:lnSpc>
                <a:spcPts val="2519"/>
              </a:lnSpc>
            </a:pPr>
            <a:r>
              <a:rPr lang="en-US" sz="1799" spc="8">
                <a:solidFill>
                  <a:srgbClr val="000000"/>
                </a:solidFill>
                <a:latin typeface="Inter"/>
                <a:ea typeface="Inter"/>
                <a:cs typeface="Inter"/>
                <a:sym typeface="Inter"/>
              </a:rPr>
              <a:t>Define, Assess, Develop, Implement, Train, Pilot, Monitor, Refine, Repeat.</a:t>
            </a:r>
          </a:p>
        </p:txBody>
      </p:sp>
      <p:sp>
        <p:nvSpPr>
          <p:cNvPr id="70" name="Freeform 70"/>
          <p:cNvSpPr/>
          <p:nvPr/>
        </p:nvSpPr>
        <p:spPr>
          <a:xfrm>
            <a:off x="2336249" y="7456333"/>
            <a:ext cx="974999" cy="840937"/>
          </a:xfrm>
          <a:custGeom>
            <a:avLst/>
            <a:gdLst/>
            <a:ahLst/>
            <a:cxnLst/>
            <a:rect l="l" t="t" r="r" b="b"/>
            <a:pathLst>
              <a:path w="974999" h="840937">
                <a:moveTo>
                  <a:pt x="0" y="0"/>
                </a:moveTo>
                <a:lnTo>
                  <a:pt x="974999" y="0"/>
                </a:lnTo>
                <a:lnTo>
                  <a:pt x="974999" y="840937"/>
                </a:lnTo>
                <a:lnTo>
                  <a:pt x="0" y="8409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1" name="Freeform 71"/>
          <p:cNvSpPr/>
          <p:nvPr/>
        </p:nvSpPr>
        <p:spPr>
          <a:xfrm>
            <a:off x="5349231" y="3161242"/>
            <a:ext cx="974999" cy="840937"/>
          </a:xfrm>
          <a:custGeom>
            <a:avLst/>
            <a:gdLst/>
            <a:ahLst/>
            <a:cxnLst/>
            <a:rect l="l" t="t" r="r" b="b"/>
            <a:pathLst>
              <a:path w="974999" h="840937">
                <a:moveTo>
                  <a:pt x="0" y="0"/>
                </a:moveTo>
                <a:lnTo>
                  <a:pt x="974999" y="0"/>
                </a:lnTo>
                <a:lnTo>
                  <a:pt x="974999" y="840936"/>
                </a:lnTo>
                <a:lnTo>
                  <a:pt x="0" y="840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2" name="Freeform 72"/>
          <p:cNvSpPr/>
          <p:nvPr/>
        </p:nvSpPr>
        <p:spPr>
          <a:xfrm>
            <a:off x="11469707" y="3128207"/>
            <a:ext cx="804968" cy="907006"/>
          </a:xfrm>
          <a:custGeom>
            <a:avLst/>
            <a:gdLst/>
            <a:ahLst/>
            <a:cxnLst/>
            <a:rect l="l" t="t" r="r" b="b"/>
            <a:pathLst>
              <a:path w="804968" h="907006">
                <a:moveTo>
                  <a:pt x="0" y="0"/>
                </a:moveTo>
                <a:lnTo>
                  <a:pt x="804968" y="0"/>
                </a:lnTo>
                <a:lnTo>
                  <a:pt x="804968" y="907006"/>
                </a:lnTo>
                <a:lnTo>
                  <a:pt x="0" y="9070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3" name="Freeform 73"/>
          <p:cNvSpPr/>
          <p:nvPr/>
        </p:nvSpPr>
        <p:spPr>
          <a:xfrm>
            <a:off x="14453037" y="7415414"/>
            <a:ext cx="881490" cy="941511"/>
          </a:xfrm>
          <a:custGeom>
            <a:avLst/>
            <a:gdLst/>
            <a:ahLst/>
            <a:cxnLst/>
            <a:rect l="l" t="t" r="r" b="b"/>
            <a:pathLst>
              <a:path w="881490" h="941511">
                <a:moveTo>
                  <a:pt x="0" y="0"/>
                </a:moveTo>
                <a:lnTo>
                  <a:pt x="881490" y="0"/>
                </a:lnTo>
                <a:lnTo>
                  <a:pt x="881490" y="941511"/>
                </a:lnTo>
                <a:lnTo>
                  <a:pt x="0" y="9415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4" name="Freeform 74"/>
          <p:cNvSpPr/>
          <p:nvPr/>
        </p:nvSpPr>
        <p:spPr>
          <a:xfrm>
            <a:off x="8417388" y="7434633"/>
            <a:ext cx="881867" cy="901014"/>
          </a:xfrm>
          <a:custGeom>
            <a:avLst/>
            <a:gdLst/>
            <a:ahLst/>
            <a:cxnLst/>
            <a:rect l="l" t="t" r="r" b="b"/>
            <a:pathLst>
              <a:path w="881867" h="901014">
                <a:moveTo>
                  <a:pt x="0" y="0"/>
                </a:moveTo>
                <a:lnTo>
                  <a:pt x="881867" y="0"/>
                </a:lnTo>
                <a:lnTo>
                  <a:pt x="881867" y="901014"/>
                </a:lnTo>
                <a:lnTo>
                  <a:pt x="0" y="901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5" name="Freeform 75"/>
          <p:cNvSpPr/>
          <p:nvPr/>
        </p:nvSpPr>
        <p:spPr>
          <a:xfrm>
            <a:off x="-279918" y="10021224"/>
            <a:ext cx="1001509" cy="500755"/>
          </a:xfrm>
          <a:custGeom>
            <a:avLst/>
            <a:gdLst/>
            <a:ahLst/>
            <a:cxnLst/>
            <a:rect l="l" t="t" r="r" b="b"/>
            <a:pathLst>
              <a:path w="1001509" h="500755">
                <a:moveTo>
                  <a:pt x="0" y="0"/>
                </a:moveTo>
                <a:lnTo>
                  <a:pt x="1001509" y="0"/>
                </a:lnTo>
                <a:lnTo>
                  <a:pt x="1001509" y="500755"/>
                </a:lnTo>
                <a:lnTo>
                  <a:pt x="0" y="5007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76" name="Freeform 76"/>
          <p:cNvSpPr/>
          <p:nvPr/>
        </p:nvSpPr>
        <p:spPr>
          <a:xfrm>
            <a:off x="-248816" y="-184027"/>
            <a:ext cx="745965" cy="607962"/>
          </a:xfrm>
          <a:custGeom>
            <a:avLst/>
            <a:gdLst/>
            <a:ahLst/>
            <a:cxnLst/>
            <a:rect l="l" t="t" r="r" b="b"/>
            <a:pathLst>
              <a:path w="745965" h="607962">
                <a:moveTo>
                  <a:pt x="0" y="0"/>
                </a:moveTo>
                <a:lnTo>
                  <a:pt x="745965" y="0"/>
                </a:lnTo>
                <a:lnTo>
                  <a:pt x="745965" y="607962"/>
                </a:lnTo>
                <a:lnTo>
                  <a:pt x="0" y="6079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77" name="Freeform 77"/>
          <p:cNvSpPr/>
          <p:nvPr/>
        </p:nvSpPr>
        <p:spPr>
          <a:xfrm>
            <a:off x="17915017" y="9914017"/>
            <a:ext cx="745965" cy="607962"/>
          </a:xfrm>
          <a:custGeom>
            <a:avLst/>
            <a:gdLst/>
            <a:ahLst/>
            <a:cxnLst/>
            <a:rect l="l" t="t" r="r" b="b"/>
            <a:pathLst>
              <a:path w="745965" h="607962">
                <a:moveTo>
                  <a:pt x="0" y="0"/>
                </a:moveTo>
                <a:lnTo>
                  <a:pt x="745966" y="0"/>
                </a:lnTo>
                <a:lnTo>
                  <a:pt x="745966" y="607962"/>
                </a:lnTo>
                <a:lnTo>
                  <a:pt x="0" y="6079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78" name="Freeform 78"/>
          <p:cNvSpPr/>
          <p:nvPr/>
        </p:nvSpPr>
        <p:spPr>
          <a:xfrm>
            <a:off x="-1306002" y="6603024"/>
            <a:ext cx="1950207" cy="1245695"/>
          </a:xfrm>
          <a:custGeom>
            <a:avLst/>
            <a:gdLst/>
            <a:ahLst/>
            <a:cxnLst/>
            <a:rect l="l" t="t" r="r" b="b"/>
            <a:pathLst>
              <a:path w="1950207" h="1245695">
                <a:moveTo>
                  <a:pt x="0" y="0"/>
                </a:moveTo>
                <a:lnTo>
                  <a:pt x="1950207" y="0"/>
                </a:lnTo>
                <a:lnTo>
                  <a:pt x="1950207" y="1245694"/>
                </a:lnTo>
                <a:lnTo>
                  <a:pt x="0" y="1245694"/>
                </a:lnTo>
                <a:lnTo>
                  <a:pt x="0" y="0"/>
                </a:lnTo>
                <a:close/>
              </a:path>
            </a:pathLst>
          </a:custGeom>
          <a:blipFill>
            <a:blip r:embed="rId16">
              <a:alphaModFix amt="50000"/>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79" name="Freeform 79"/>
          <p:cNvSpPr/>
          <p:nvPr/>
        </p:nvSpPr>
        <p:spPr>
          <a:xfrm>
            <a:off x="17129997" y="-358615"/>
            <a:ext cx="1443692" cy="1443692"/>
          </a:xfrm>
          <a:custGeom>
            <a:avLst/>
            <a:gdLst/>
            <a:ahLst/>
            <a:cxnLst/>
            <a:rect l="l" t="t" r="r" b="b"/>
            <a:pathLst>
              <a:path w="1443692" h="1443692">
                <a:moveTo>
                  <a:pt x="0" y="0"/>
                </a:moveTo>
                <a:lnTo>
                  <a:pt x="1443692" y="0"/>
                </a:lnTo>
                <a:lnTo>
                  <a:pt x="1443692" y="1443692"/>
                </a:lnTo>
                <a:lnTo>
                  <a:pt x="0" y="1443692"/>
                </a:lnTo>
                <a:lnTo>
                  <a:pt x="0" y="0"/>
                </a:lnTo>
                <a:close/>
              </a:path>
            </a:pathLst>
          </a:custGeom>
          <a:blipFill>
            <a:blip r:embed="rId18">
              <a:alphaModFix amt="35000"/>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80" name="Freeform 80"/>
          <p:cNvSpPr/>
          <p:nvPr/>
        </p:nvSpPr>
        <p:spPr>
          <a:xfrm flipH="1">
            <a:off x="17198036" y="78485"/>
            <a:ext cx="1397171" cy="263716"/>
          </a:xfrm>
          <a:custGeom>
            <a:avLst/>
            <a:gdLst/>
            <a:ahLst/>
            <a:cxnLst/>
            <a:rect l="l" t="t" r="r" b="b"/>
            <a:pathLst>
              <a:path w="1397171" h="263716">
                <a:moveTo>
                  <a:pt x="1397172" y="0"/>
                </a:moveTo>
                <a:lnTo>
                  <a:pt x="0" y="0"/>
                </a:lnTo>
                <a:lnTo>
                  <a:pt x="0" y="263716"/>
                </a:lnTo>
                <a:lnTo>
                  <a:pt x="1397172" y="263716"/>
                </a:lnTo>
                <a:lnTo>
                  <a:pt x="1397172"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81" name="Freeform 81"/>
          <p:cNvSpPr/>
          <p:nvPr/>
        </p:nvSpPr>
        <p:spPr>
          <a:xfrm>
            <a:off x="18070637" y="671049"/>
            <a:ext cx="590345" cy="357651"/>
          </a:xfrm>
          <a:custGeom>
            <a:avLst/>
            <a:gdLst/>
            <a:ahLst/>
            <a:cxnLst/>
            <a:rect l="l" t="t" r="r" b="b"/>
            <a:pathLst>
              <a:path w="590345" h="357651">
                <a:moveTo>
                  <a:pt x="0" y="0"/>
                </a:moveTo>
                <a:lnTo>
                  <a:pt x="590346" y="0"/>
                </a:lnTo>
                <a:lnTo>
                  <a:pt x="590346" y="357651"/>
                </a:lnTo>
                <a:lnTo>
                  <a:pt x="0" y="3576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1964</TotalTime>
  <Words>1720</Words>
  <Application>Microsoft Office PowerPoint</Application>
  <PresentationFormat>Custom</PresentationFormat>
  <Paragraphs>251</Paragraphs>
  <Slides>12</Slides>
  <Notes>7</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12</vt:i4>
      </vt:variant>
    </vt:vector>
  </HeadingPairs>
  <TitlesOfParts>
    <vt:vector size="33" baseType="lpstr">
      <vt:lpstr>Brice SemiExpanded Bold</vt:lpstr>
      <vt:lpstr>Poppins</vt:lpstr>
      <vt:lpstr>Poppins Bold</vt:lpstr>
      <vt:lpstr>Barlow Semi-Bold</vt:lpstr>
      <vt:lpstr>Open Sans Extra Bold</vt:lpstr>
      <vt:lpstr>Brice RegularSemiExpanded</vt:lpstr>
      <vt:lpstr>Arial</vt:lpstr>
      <vt:lpstr>Open Sans 2 Bold</vt:lpstr>
      <vt:lpstr>Aptos</vt:lpstr>
      <vt:lpstr>Inter Bold</vt:lpstr>
      <vt:lpstr>Barlow Bold</vt:lpstr>
      <vt:lpstr>Wingdings 3</vt:lpstr>
      <vt:lpstr>League Spartan</vt:lpstr>
      <vt:lpstr>Century Gothic</vt:lpstr>
      <vt:lpstr>Inter</vt:lpstr>
      <vt:lpstr>Calibri</vt:lpstr>
      <vt:lpstr>Clear Sans Regular</vt:lpstr>
      <vt:lpstr>Open Sans 1 Bold</vt:lpstr>
      <vt:lpstr>Barlow Medium</vt:lpstr>
      <vt:lpstr>Open Sans 2</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One: GRC Project</dc:title>
  <dc:creator>Stacey Sing-Tucker</dc:creator>
  <cp:lastModifiedBy>Stacey Sing-Tucker</cp:lastModifiedBy>
  <cp:revision>4</cp:revision>
  <dcterms:created xsi:type="dcterms:W3CDTF">2006-08-16T00:00:00Z</dcterms:created>
  <dcterms:modified xsi:type="dcterms:W3CDTF">2024-11-26T16:56:25Z</dcterms:modified>
  <dc:identifier>DAGVqQZSOOQ</dc:identifier>
</cp:coreProperties>
</file>